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14" r:id="rId9"/>
    <p:sldId id="313" r:id="rId10"/>
    <p:sldId id="315" r:id="rId11"/>
    <p:sldId id="263" r:id="rId12"/>
    <p:sldId id="309" r:id="rId13"/>
    <p:sldId id="266" r:id="rId14"/>
    <p:sldId id="306" r:id="rId15"/>
    <p:sldId id="307" r:id="rId16"/>
    <p:sldId id="311" r:id="rId17"/>
    <p:sldId id="267" r:id="rId18"/>
    <p:sldId id="308" r:id="rId19"/>
    <p:sldId id="283" r:id="rId20"/>
    <p:sldId id="268" r:id="rId21"/>
    <p:sldId id="269" r:id="rId22"/>
    <p:sldId id="312" r:id="rId23"/>
    <p:sldId id="296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94" r:id="rId36"/>
    <p:sldId id="299" r:id="rId37"/>
    <p:sldId id="297" r:id="rId38"/>
    <p:sldId id="301" r:id="rId39"/>
    <p:sldId id="298" r:id="rId40"/>
    <p:sldId id="286" r:id="rId41"/>
    <p:sldId id="295" r:id="rId42"/>
    <p:sldId id="285" r:id="rId43"/>
    <p:sldId id="287" r:id="rId44"/>
    <p:sldId id="288" r:id="rId45"/>
    <p:sldId id="289" r:id="rId46"/>
    <p:sldId id="290" r:id="rId47"/>
    <p:sldId id="302" r:id="rId48"/>
    <p:sldId id="303" r:id="rId49"/>
    <p:sldId id="291" r:id="rId50"/>
    <p:sldId id="305" r:id="rId51"/>
    <p:sldId id="292" r:id="rId52"/>
    <p:sldId id="300" r:id="rId53"/>
    <p:sldId id="293" r:id="rId54"/>
    <p:sldId id="316" r:id="rId55"/>
    <p:sldId id="304" r:id="rId56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CCCC"/>
    <a:srgbClr val="DB7A0F"/>
    <a:srgbClr val="FF9999"/>
    <a:srgbClr val="F9D1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595" autoAdjust="0"/>
  </p:normalViewPr>
  <p:slideViewPr>
    <p:cSldViewPr>
      <p:cViewPr varScale="1">
        <p:scale>
          <a:sx n="83" d="100"/>
          <a:sy n="83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7CB0DB3-DDCA-476C-829C-1780421D95C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 altLang="it-IT" smtClean="0"/>
              <a:t>13 dic 2020</a:t>
            </a:r>
          </a:p>
        </p:txBody>
      </p:sp>
      <p:sp>
        <p:nvSpPr>
          <p:cNvPr id="410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1AB5A9-B161-48BD-B19C-2368B5117E1B}" type="slidenum">
              <a:rPr lang="it-IT" altLang="it-IT" smtClean="0"/>
              <a:pPr/>
              <a:t>1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C00F19-6DAC-4D31-AF64-90E9E621297D}" type="slidenum">
              <a:rPr lang="it-IT" altLang="it-IT" smtClean="0"/>
              <a:pPr/>
              <a:t>8</a:t>
            </a:fld>
            <a:endParaRPr lang="it-IT" altLang="it-IT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F744718-5AAB-41F0-9FBE-6A6646BF383E}" type="slidenum">
              <a:rPr lang="it-IT" altLang="it-IT" smtClean="0"/>
              <a:pPr/>
              <a:t>17</a:t>
            </a:fld>
            <a:endParaRPr lang="it-IT" altLang="it-IT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11CD98-BCCD-47F4-8A16-47B3902BCCAF}" type="slidenum">
              <a:rPr lang="it-IT" altLang="it-IT" smtClean="0"/>
              <a:pPr/>
              <a:t>24</a:t>
            </a:fld>
            <a:endParaRPr lang="it-IT" altLang="it-IT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0A6AF1-ED03-498E-8338-F3644A380E55}" type="slidenum">
              <a:rPr lang="it-IT" altLang="it-IT" smtClean="0"/>
              <a:pPr/>
              <a:t>36</a:t>
            </a:fld>
            <a:endParaRPr lang="it-IT" altLang="it-IT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altLang="it-IT" smtClean="0"/>
              <a:t>dopo essere rimasta nel silenzio e nell'aridità viene a consolarmi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906FA50-B535-460A-B8EB-358AE3F9B3AD}" type="slidenum">
              <a:rPr lang="it-IT" altLang="it-IT" smtClean="0"/>
              <a:pPr/>
              <a:t>43</a:t>
            </a:fld>
            <a:endParaRPr lang="it-IT" altLang="it-IT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0D1367-3794-4410-8EB0-014EABA46D3F}" type="slidenum">
              <a:rPr lang="it-IT" altLang="it-IT" smtClean="0"/>
              <a:pPr/>
              <a:t>44</a:t>
            </a:fld>
            <a:endParaRPr lang="it-IT" altLang="it-IT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altLang="it-IT" smtClean="0"/>
              <a:t>Non posso nutrirmi se non della verità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6FC673-FC21-4464-B769-AF36499FF4F6}" type="slidenum">
              <a:rPr lang="it-IT" altLang="it-IT" smtClean="0"/>
              <a:pPr/>
              <a:t>47</a:t>
            </a:fld>
            <a:endParaRPr lang="it-IT" altLang="it-IT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altLang="it-IT" smtClean="0"/>
              <a:t>Non ho altri mezzi per provarti il mio amore, se non gettar dei fiori, cioè non lasciar sfuggire alcun piccolo sacrificio, alcuna premura, alcuna parola, e profittare di tutte le cose piccole, e farlo per amore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B7733-98DB-41F6-B4CB-F93CF5FCD5D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2091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F34AC-78E1-401D-B287-9A6A67C07D6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42465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C018F-9836-411A-A003-3591F11050D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692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EDC9C-C2D8-4BC6-8892-8CA717380AC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91742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D2733-860C-428E-A335-BD8D6683DB0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17314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F7C0C-E004-4132-82EE-0F8CA75E431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15381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694A6-1DE2-4A91-B26F-B6F2CDE48B9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4376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9954A-78C0-42E0-A9B5-4AB5F216BD2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67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A75CB-DD24-45B7-B590-DF00BEB87CB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66215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BEE13-F2A9-4ABC-A526-21C9F37D1DA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8623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6B5E1-8F18-4288-88AD-2E3346BCEF6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4825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Modifica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F16042B-FAAB-4925-B70E-29A24E9BA8C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Claude\Mes%20documents\Carole\Musique\Wave\avemariagounod.wav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Claude\Mes%20documents\Carole\Musique\Wave\avemariagounod.wav" TargetMode="External"/><Relationship Id="rId5" Type="http://schemas.openxmlformats.org/officeDocument/2006/relationships/image" Target="../media/image32.gif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B5D2EC"/>
            </a:gs>
            <a:gs pos="83000">
              <a:srgbClr val="203864"/>
            </a:gs>
            <a:gs pos="100000">
              <a:srgbClr val="CEE1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620713"/>
            <a:ext cx="7772400" cy="5616575"/>
          </a:xfr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25000"/>
              </a:lnSpc>
            </a:pPr>
            <a:r>
              <a:rPr lang="it-IT" altLang="it-IT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Monachesimo di clausura</a:t>
            </a:r>
            <a:r>
              <a:rPr lang="it-IT" altLang="it-IT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2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Teresa di Lisieux </a:t>
            </a:r>
            <a:br>
              <a:rPr lang="it-IT" altLang="it-IT" sz="32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 </a:t>
            </a:r>
            <a:r>
              <a:rPr lang="it-IT" altLang="it-IT" sz="32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Santa Teresa del </a:t>
            </a:r>
            <a:r>
              <a:rPr lang="it-IT" altLang="it-IT" sz="3200" b="1" i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Bambin</a:t>
            </a:r>
            <a:r>
              <a:rPr lang="it-IT" altLang="it-IT" sz="32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Gesù)</a:t>
            </a:r>
            <a:r>
              <a:rPr lang="it-IT" altLang="it-IT" sz="44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75" name="Rettangolo 1"/>
          <p:cNvSpPr>
            <a:spLocks noChangeArrowheads="1"/>
          </p:cNvSpPr>
          <p:nvPr/>
        </p:nvSpPr>
        <p:spPr bwMode="auto">
          <a:xfrm>
            <a:off x="119336" y="6381328"/>
            <a:ext cx="455765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 smtClean="0"/>
              <a:t>Claudio Gobbetti aggiornato al 13 </a:t>
            </a:r>
            <a:r>
              <a:rPr lang="it-IT" altLang="it-IT" dirty="0" err="1"/>
              <a:t>dic</a:t>
            </a:r>
            <a:r>
              <a:rPr lang="it-IT" altLang="it-IT" dirty="0"/>
              <a:t> 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c13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692150"/>
            <a:ext cx="3238500" cy="4318000"/>
          </a:xfrm>
          <a:prstGeom prst="rect">
            <a:avLst/>
          </a:prstGeom>
          <a:noFill/>
          <a:ln w="9525">
            <a:solidFill>
              <a:srgbClr val="FF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5" descr="clausura 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404813"/>
            <a:ext cx="4318000" cy="3238500"/>
          </a:xfrm>
          <a:prstGeom prst="rect">
            <a:avLst/>
          </a:prstGeom>
          <a:noFill/>
          <a:ln w="38100">
            <a:solidFill>
              <a:srgbClr val="FF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6" descr="clausura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4724400"/>
            <a:ext cx="269557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3000">
              <a:srgbClr val="203864"/>
            </a:gs>
            <a:gs pos="100000">
              <a:srgbClr val="CEE1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999532" y="260350"/>
            <a:ext cx="6192936" cy="915988"/>
          </a:xfrm>
        </p:spPr>
        <p:txBody>
          <a:bodyPr/>
          <a:lstStyle/>
          <a:p>
            <a:r>
              <a:rPr lang="it-IT" altLang="it-IT" b="1" dirty="0" smtClean="0">
                <a:solidFill>
                  <a:srgbClr val="815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Monastero di clausura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446312" y="1176338"/>
            <a:ext cx="9299376" cy="5256212"/>
          </a:xfr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FontTx/>
              <a:buNone/>
            </a:pPr>
            <a:endParaRPr lang="it-IT" altLang="it-IT" sz="16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Ora, </a:t>
            </a:r>
            <a:r>
              <a:rPr lang="it-IT" altLang="it-IT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</a:t>
            </a:r>
            <a:r>
              <a:rPr lang="it-IT" altLang="it-IT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posta elettronica</a:t>
            </a:r>
            <a:r>
              <a:rPr lang="it-IT" altLang="it-IT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it-IT" altLang="it-IT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Così le suore Carmelitane del monastero Carmelo Sant’Anna di Carpineto Romano raccontano la loro giornata sul diario online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 aggiornare il blog c’è Suor Noemi, 41 anni, da venti nel monastero.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Ogni domenica si siede alla scrivania della segreteria e racconta la settimana: es. «Domenica 15 aprile nella nostra chiesa si è sposato un nostro operaio: Massimiliano».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ancora: «Domenica 22 aprile abbiamo avuto una messa solenne con il cardinale Edmund Casimir </a:t>
            </a:r>
            <a:r>
              <a:rPr lang="it-IT" altLang="it-IT" sz="1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Szoka</a:t>
            </a:r>
            <a:r>
              <a:rPr lang="it-IT" altLang="it-IT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r>
              <a:rPr lang="it-IT" altLang="it-IT" sz="1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ecc</a:t>
            </a:r>
            <a:endParaRPr lang="it-IT" altLang="it-IT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it-IT" altLang="it-IT" smtClean="0"/>
          </a:p>
        </p:txBody>
      </p:sp>
      <p:pic>
        <p:nvPicPr>
          <p:cNvPr id="16387" name="Picture 4" descr="00TeresaLisieu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49275"/>
            <a:ext cx="4411663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6456363" y="549275"/>
            <a:ext cx="3887787" cy="3514725"/>
          </a:xfrm>
          <a:prstGeom prst="rect">
            <a:avLst/>
          </a:prstGeom>
          <a:solidFill>
            <a:srgbClr val="0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CA" altLang="it-IT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le monache di clausura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CA" altLang="it-IT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ricordiamo</a:t>
            </a:r>
            <a:r>
              <a:rPr lang="fr-CA" altLang="it-IT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CA" altLang="it-IT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Santa Teresa di Lisieux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3000">
              <a:srgbClr val="203864"/>
            </a:gs>
            <a:gs pos="100000">
              <a:srgbClr val="CEE1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idx="1"/>
          </p:nvPr>
        </p:nvSpPr>
        <p:spPr>
          <a:xfrm>
            <a:off x="659396" y="296863"/>
            <a:ext cx="10873208" cy="6264275"/>
          </a:xfrm>
          <a:solidFill>
            <a:srgbClr val="FFFFCC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FontTx/>
              <a:buNone/>
            </a:pPr>
            <a:endParaRPr lang="it-IT" altLang="it-IT" sz="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r>
              <a:rPr lang="it-IT" altLang="it-IT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Thérèse</a:t>
            </a:r>
            <a:r>
              <a:rPr lang="it-IT" altLang="it-IT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Françoise</a:t>
            </a:r>
            <a:r>
              <a:rPr lang="it-IT" altLang="it-IT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Marie Martin</a:t>
            </a:r>
            <a:r>
              <a:rPr lang="it-IT" altLang="it-IT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buFontTx/>
              <a:buNone/>
            </a:pPr>
            <a:r>
              <a:rPr lang="it-IT" altLang="it-IT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meglio nota come </a:t>
            </a:r>
            <a:r>
              <a:rPr lang="it-IT" altLang="it-IT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Teresa di Lisieux</a:t>
            </a:r>
            <a:r>
              <a:rPr lang="it-IT" altLang="it-IT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buFontTx/>
              <a:buNone/>
            </a:pPr>
            <a:r>
              <a:rPr lang="it-IT" altLang="it-IT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come </a:t>
            </a:r>
            <a:r>
              <a:rPr lang="it-IT" altLang="it-IT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Santa Teresa del </a:t>
            </a:r>
            <a:r>
              <a:rPr lang="it-IT" altLang="it-IT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Bambin</a:t>
            </a:r>
            <a:r>
              <a:rPr lang="it-IT" altLang="it-IT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Gesù</a:t>
            </a:r>
            <a:r>
              <a:rPr lang="it-IT" altLang="it-IT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altLang="it-IT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it-IT" altLang="it-IT" sz="2400" i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nata in Francia ad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Alencon</a:t>
            </a:r>
            <a:r>
              <a:rPr lang="it-IT" altLang="it-IT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2 gennaio 1873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altLang="it-IT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morì a</a:t>
            </a:r>
            <a:r>
              <a:rPr lang="it-IT" altLang="it-IT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anni</a:t>
            </a:r>
            <a:r>
              <a:rPr lang="it-IT" altLang="it-IT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monastero di clausura</a:t>
            </a:r>
            <a:r>
              <a:rPr lang="it-IT" altLang="it-IT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Lisieux, il 30 settembre 1897.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Patrona dei missionari dal 1927, </a:t>
            </a:r>
          </a:p>
          <a:p>
            <a:pPr algn="ctr">
              <a:buFontTx/>
              <a:buNone/>
            </a:pPr>
            <a:endParaRPr lang="it-IT" altLang="it-IT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 19 ottobre 1997, è il 33° Dottore della Chiesa e la terza donna a ricevere questo riconoscimento dopo Teresa d’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Avila</a:t>
            </a:r>
            <a:r>
              <a:rPr lang="it-IT" altLang="it-IT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Caterina da Siena</a:t>
            </a:r>
            <a:r>
              <a:rPr lang="it-IT" altLang="it-IT" sz="24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3000">
              <a:srgbClr val="203864"/>
            </a:gs>
            <a:gs pos="100000">
              <a:srgbClr val="CEE1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335360" y="260351"/>
            <a:ext cx="11593288" cy="6048970"/>
          </a:xfr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Scrisse nel suo diario:</a:t>
            </a:r>
          </a:p>
          <a:p>
            <a:pPr>
              <a:lnSpc>
                <a:spcPct val="150000"/>
              </a:lnSpc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A quattordici anni, dato il mio desiderio di scienza, il buon Dio giudicò necessario unire alla «</a:t>
            </a:r>
            <a:r>
              <a:rPr lang="it-IT" alt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pura farina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», «</a:t>
            </a:r>
            <a:r>
              <a:rPr lang="it-IT" alt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miele ed olio in abbondanza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>
              <a:lnSpc>
                <a:spcPct val="150000"/>
              </a:lnSpc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Ah, se i sapienti, dopo aver passato la loro vita negli studi, fossero venuti a interrogarmi, senza dubbio sarebbero rimasti meravigliati vedendo una fanciulla di quattordici anni capire i segreti della perfezione, segreti che tutta la loro scienza non può scoprire, poiché per possederli bisogna essere </a:t>
            </a:r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poveri di spirito!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3000">
              <a:srgbClr val="203864"/>
            </a:gs>
            <a:gs pos="100000">
              <a:srgbClr val="CEE1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659396" y="674800"/>
            <a:ext cx="10873208" cy="5508401"/>
          </a:xfr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Capii che cosa è la vita; fino allora non l'avevo vista così triste, ma ora mi apparve in tutta la sua realtà, vidi che era soltanto sofferenza e separazione continua. Piansi amaramente, perché non comprendevo ancora la gioia del sacrificio, ero </a:t>
            </a:r>
            <a:r>
              <a:rPr lang="it-IT" altLang="it-IT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debole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così </a:t>
            </a:r>
            <a:r>
              <a:rPr lang="it-IT" altLang="it-IT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debole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che considero una grande grazia aver potuto sopportare una prova la quale pareva molto al disopra delle mie forze! </a:t>
            </a:r>
          </a:p>
          <a:p>
            <a:pPr>
              <a:lnSpc>
                <a:spcPct val="150000"/>
              </a:lnSpc>
            </a:pP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Dio ha voluto creare i grandi Santi, che possono essere paragonati ai gigli ed alle rose; ma ne ha creati anche di più piccoli, e questi si debbono contentare d'essere margherite o violette, destinate a rallegrar lo sguardo del Signore quand'egli si degna d'abbassarlo.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0"/>
            <a:ext cx="9144000" cy="7029450"/>
          </a:xfrm>
          <a:solidFill>
            <a:schemeClr val="tx1"/>
          </a:solidFill>
        </p:spPr>
        <p:txBody>
          <a:bodyPr/>
          <a:lstStyle/>
          <a:p>
            <a:endParaRPr lang="it-IT" altLang="it-IT" smtClean="0"/>
          </a:p>
        </p:txBody>
      </p:sp>
      <p:pic>
        <p:nvPicPr>
          <p:cNvPr id="20483" name="Picture 4" descr="S Teres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125538"/>
            <a:ext cx="3911600" cy="5334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5" name="Picture 5" descr="teres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1196975"/>
            <a:ext cx="1684338" cy="21605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ature-soleil-arb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847850" y="4941888"/>
            <a:ext cx="8351838" cy="9413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240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suoi semplici ma profondi scritti spirituali divennero famosi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240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tanto da essere proclamata Dottore della Chiesa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919288" y="260350"/>
            <a:ext cx="8532812" cy="251618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sue esperienze spirituali in clausura,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escono nel 1898 in volume col titolo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“Storia di un’anima”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percorrono la Francia e il mondo, colpiscono gli intellettuali, suscitano anche emozioni e tenerezze popolari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  <p:bldP spid="133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avemariagounod.wav"/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47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905000" y="4114800"/>
            <a:ext cx="822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4" descr="naturel-1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8915400" y="6400800"/>
            <a:ext cx="1752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CA" altLang="it-IT" sz="1200">
                <a:solidFill>
                  <a:schemeClr val="bg1"/>
                </a:solidFill>
                <a:latin typeface="Calligraph421 BT" pitchFamily="66" charset="0"/>
                <a:cs typeface="Arial" panose="020B0604020202020204" pitchFamily="34" charset="0"/>
              </a:rPr>
              <a:t>Carole F. 2006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2315369" y="685800"/>
            <a:ext cx="7561262" cy="28003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CA" altLang="it-IT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Pensieri</a:t>
            </a:r>
            <a:r>
              <a:rPr lang="fr-CA" altLang="it-IT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dalla </a:t>
            </a:r>
            <a:r>
              <a:rPr lang="fr-CA" altLang="it-IT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clausura</a:t>
            </a:r>
            <a:r>
              <a:rPr lang="fr-CA" altLang="it-IT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CA" altLang="it-IT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tratti</a:t>
            </a:r>
            <a:r>
              <a:rPr lang="fr-CA" altLang="it-IT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dal </a:t>
            </a:r>
            <a:r>
              <a:rPr lang="fr-CA" altLang="it-IT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diario</a:t>
            </a:r>
            <a:r>
              <a:rPr lang="fr-CA" altLang="it-IT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CA" altLang="it-IT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Santa Teresa di Lisieux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2171700" y="5157788"/>
            <a:ext cx="7848600" cy="146526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CA" altLang="it-IT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Ristoratevi</a:t>
            </a:r>
            <a:r>
              <a:rPr lang="fr-CA" altLang="it-IT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it-IT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contemplando</a:t>
            </a:r>
            <a:endParaRPr lang="fr-CA" altLang="it-IT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CA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CA" alt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frasi</a:t>
            </a:r>
            <a:r>
              <a:rPr lang="fr-CA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dal </a:t>
            </a:r>
            <a:r>
              <a:rPr lang="fr-CA" alt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diario</a:t>
            </a:r>
            <a:r>
              <a:rPr lang="fr-CA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Santa Teresa)</a:t>
            </a:r>
          </a:p>
        </p:txBody>
      </p:sp>
    </p:spTree>
  </p:cSld>
  <p:clrMapOvr>
    <a:masterClrMapping/>
  </p:clrMapOvr>
  <p:transition>
    <p:fade/>
    <p:sndAc>
      <p:stSnd loop="1">
        <p:snd r:embed="rId3" name="Bach-Gounod - 21 - Ave Maria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decel="100000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decel="100000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decel="100000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decel="100000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9">
                <p:cTn id="3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490"/>
                </p:tgtEl>
              </p:cMediaNode>
            </p:audio>
          </p:childTnLst>
        </p:cTn>
      </p:par>
    </p:tnLst>
    <p:bldLst>
      <p:bldP spid="63494" grpId="0" animBg="1"/>
      <p:bldP spid="63494" grpId="1" animBg="1"/>
      <p:bldP spid="63495" grpId="0" animBg="1"/>
      <p:bldP spid="6349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3000">
              <a:srgbClr val="203864"/>
            </a:gs>
            <a:gs pos="100000">
              <a:srgbClr val="CEE1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idx="1"/>
          </p:nvPr>
        </p:nvSpPr>
        <p:spPr>
          <a:xfrm>
            <a:off x="1703388" y="260350"/>
            <a:ext cx="8713787" cy="6408738"/>
          </a:xfrm>
          <a:gradFill rotWithShape="1">
            <a:gsLst>
              <a:gs pos="0">
                <a:srgbClr val="FF9999"/>
              </a:gs>
              <a:gs pos="100000">
                <a:srgbClr val="764747"/>
              </a:gs>
            </a:gsLst>
            <a:path path="shape">
              <a:fillToRect l="50000" t="50000" r="50000" b="50000"/>
            </a:path>
          </a:gra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FontTx/>
              <a:buNone/>
            </a:pPr>
            <a:endParaRPr lang="it-IT" altLang="it-IT" i="1" smtClean="0">
              <a:solidFill>
                <a:srgbClr val="000000"/>
              </a:solidFill>
            </a:endParaRPr>
          </a:p>
        </p:txBody>
      </p:sp>
      <p:pic>
        <p:nvPicPr>
          <p:cNvPr id="33795" name="Picture 3" descr="24700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836613"/>
            <a:ext cx="41910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247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2492375"/>
            <a:ext cx="1905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24700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981075"/>
            <a:ext cx="3810000" cy="52197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37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337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B5D2EC"/>
            </a:gs>
            <a:gs pos="83000">
              <a:srgbClr val="203864"/>
            </a:gs>
            <a:gs pos="100000">
              <a:srgbClr val="CEE1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0153" y="500062"/>
            <a:ext cx="9362256" cy="1325563"/>
          </a:xfrm>
        </p:spPr>
        <p:txBody>
          <a:bodyPr/>
          <a:lstStyle/>
          <a:p>
            <a:r>
              <a:rPr lang="it-IT" alt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Monastero di clausura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342864" y="1825625"/>
            <a:ext cx="9506272" cy="4351338"/>
          </a:xfr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it-IT" altLang="it-IT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Clausura.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 la Regola che vieta a monaci e alle monache di alcuni ordini religiosi di uscire dal chiostro, spesso parlano con le persone esterne attraverso delle grate e ben separati,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cibi o gli oggetti possono passare all’interno del convento solo attraverso dei rulli.</a:t>
            </a:r>
          </a:p>
        </p:txBody>
      </p:sp>
      <p:pic>
        <p:nvPicPr>
          <p:cNvPr id="3076" name="Picture 4" descr="clausura01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669132"/>
            <a:ext cx="7200900" cy="55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5486400" y="2819400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3" name="Picture 3" descr="naturel-1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3216275" y="3113167"/>
            <a:ext cx="6400800" cy="2793842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CA" altLang="it-IT" sz="2400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Santa Teresa è </a:t>
            </a:r>
            <a:r>
              <a:rPr lang="fr-CA" altLang="it-IT" sz="2400" dirty="0" err="1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conosciuta</a:t>
            </a:r>
            <a:endParaRPr lang="fr-CA" altLang="it-IT" sz="2400" dirty="0">
              <a:solidFill>
                <a:srgbClr val="F9D1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CA" altLang="it-IT" sz="2400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la santa dei </a:t>
            </a:r>
            <a:r>
              <a:rPr lang="fr-CA" altLang="it-IT" sz="2400" dirty="0" err="1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piccoli</a:t>
            </a:r>
            <a:r>
              <a:rPr lang="fr-CA" altLang="it-IT" sz="2400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it-IT" sz="2400" dirty="0" err="1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</a:t>
            </a:r>
            <a:r>
              <a:rPr lang="fr-CA" altLang="it-IT" sz="2400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CA" altLang="it-IT" sz="2400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CA" altLang="it-IT" sz="2400" dirty="0" err="1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</a:t>
            </a:r>
            <a:r>
              <a:rPr lang="fr-CA" altLang="it-IT" sz="2400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it-IT" sz="2400" dirty="0" err="1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carmelo</a:t>
            </a:r>
            <a:r>
              <a:rPr lang="fr-CA" altLang="it-IT" sz="2400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fr-CA" altLang="it-IT" sz="2400" dirty="0" err="1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clausura</a:t>
            </a:r>
            <a:endParaRPr lang="fr-CA" altLang="it-IT" sz="2400" dirty="0">
              <a:solidFill>
                <a:srgbClr val="F9D1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CA" altLang="it-IT" sz="2400" dirty="0" err="1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compiva</a:t>
            </a:r>
            <a:r>
              <a:rPr lang="fr-CA" altLang="it-IT" sz="2400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fr-CA" altLang="it-IT" sz="2400" dirty="0" err="1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piccoli</a:t>
            </a:r>
            <a:r>
              <a:rPr lang="fr-CA" altLang="it-IT" sz="2400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it-IT" sz="2400" dirty="0" err="1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</a:t>
            </a:r>
            <a:r>
              <a:rPr lang="fr-CA" altLang="it-IT" sz="2400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it-IT" sz="2400" dirty="0" err="1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fr-CA" altLang="it-IT" sz="2400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it-IT" sz="2400" dirty="0" err="1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</a:t>
            </a:r>
            <a:r>
              <a:rPr lang="fr-CA" altLang="it-IT" sz="2400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CA" altLang="it-IT" sz="2400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con </a:t>
            </a:r>
            <a:r>
              <a:rPr lang="fr-CA" altLang="it-IT" sz="2400" dirty="0" err="1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attenzione</a:t>
            </a:r>
            <a:r>
              <a:rPr lang="fr-CA" altLang="it-IT" sz="2400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molto </a:t>
            </a:r>
            <a:r>
              <a:rPr lang="fr-CA" altLang="it-IT" sz="2400" dirty="0" err="1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amore</a:t>
            </a:r>
            <a:endParaRPr lang="fr-CA" altLang="it-IT" sz="2400" dirty="0">
              <a:solidFill>
                <a:srgbClr val="F9D1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mense-chu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5735638" y="3860800"/>
            <a:ext cx="547293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fr-CA" altLang="it-IT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Faceva</a:t>
            </a:r>
            <a:r>
              <a:rPr lang="fr-CA" altLang="it-IT" sz="36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fr-CA" altLang="it-IT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cose</a:t>
            </a:r>
            <a:r>
              <a:rPr lang="fr-CA" altLang="it-IT" sz="36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fr-CA" altLang="it-IT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ordinarie</a:t>
            </a:r>
            <a:endParaRPr lang="fr-CA" altLang="it-IT" sz="3600" b="1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fr-CA" altLang="it-IT" sz="36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 modo </a:t>
            </a:r>
            <a:r>
              <a:rPr lang="fr-CA" altLang="it-IT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straordinario</a:t>
            </a:r>
            <a:endParaRPr lang="fr-CA" altLang="it-IT" sz="3600" b="1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endParaRPr lang="it-IT" altLang="it-IT" smtClean="0"/>
          </a:p>
        </p:txBody>
      </p:sp>
      <p:pic>
        <p:nvPicPr>
          <p:cNvPr id="27651" name="Picture 5" descr="- 563b-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650"/>
            <a:ext cx="12192000" cy="697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1774825" y="214313"/>
            <a:ext cx="8066088" cy="1014412"/>
          </a:xfrm>
          <a:prstGeom prst="rect">
            <a:avLst/>
          </a:prstGeom>
          <a:solidFill>
            <a:srgbClr val="FFFFCC"/>
          </a:solidFill>
          <a:ln w="9525">
            <a:solidFill>
              <a:srgbClr val="FFCC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CA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S. Teresa di Lisieux </a:t>
            </a:r>
            <a:r>
              <a:rPr lang="fr-CA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fu</a:t>
            </a:r>
            <a:r>
              <a:rPr lang="fr-CA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proclamata</a:t>
            </a:r>
            <a:r>
              <a:rPr lang="fr-CA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patrona</a:t>
            </a:r>
            <a:r>
              <a:rPr lang="fr-CA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dei </a:t>
            </a:r>
            <a:r>
              <a:rPr lang="fr-CA" alt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missionari</a:t>
            </a:r>
            <a:r>
              <a:rPr lang="fr-CA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fr-CA" alt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CA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fr-CA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nome</a:t>
            </a:r>
            <a:r>
              <a:rPr lang="fr-CA" altLang="it-IT" sz="2400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Madre </a:t>
            </a:r>
            <a:r>
              <a:rPr lang="fr-CA" altLang="it-IT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Teresa</a:t>
            </a:r>
            <a:r>
              <a:rPr lang="fr-CA" altLang="it-IT" sz="2400" b="1" dirty="0">
                <a:solidFill>
                  <a:srgbClr val="DB7A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di Calcutta</a:t>
            </a:r>
            <a:r>
              <a:rPr lang="fr-CA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fr-CA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deriva</a:t>
            </a:r>
            <a:r>
              <a:rPr lang="fr-CA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da lei. </a:t>
            </a:r>
          </a:p>
        </p:txBody>
      </p:sp>
      <p:pic>
        <p:nvPicPr>
          <p:cNvPr id="67591" name="Picture 7" descr="madretere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6" y="1316038"/>
            <a:ext cx="4783137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Picture 10" descr="India - Calcutta da diap 40 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2636838"/>
            <a:ext cx="2374900" cy="28781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/>
          <a:p>
            <a:endParaRPr lang="it-IT" altLang="it-IT" dirty="0" smtClean="0"/>
          </a:p>
        </p:txBody>
      </p:sp>
      <p:pic>
        <p:nvPicPr>
          <p:cNvPr id="28675" name="Picture 4" descr="- flower1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762000"/>
            <a:ext cx="58293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8256240" y="3225006"/>
            <a:ext cx="2879725" cy="1169987"/>
          </a:xfrm>
          <a:prstGeom prst="rect">
            <a:avLst/>
          </a:prstGeom>
          <a:solidFill>
            <a:schemeClr val="tx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CA" altLang="it-IT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Il </a:t>
            </a:r>
            <a:r>
              <a:rPr lang="fr-CA" altLang="it-IT" dirty="0" err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suo</a:t>
            </a:r>
            <a:r>
              <a:rPr lang="fr-CA" altLang="it-IT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fr-CA" altLang="it-IT" dirty="0" err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simbolo</a:t>
            </a:r>
            <a:r>
              <a:rPr lang="fr-CA" altLang="it-IT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CA" altLang="it-IT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è la rosa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 animBg="1"/>
      <p:bldP spid="4813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naturel-166 (Chine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44" y="0"/>
            <a:ext cx="12288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WordArt 3"/>
          <p:cNvSpPr>
            <a:spLocks noChangeArrowheads="1" noChangeShapeType="1" noTextEdit="1"/>
          </p:cNvSpPr>
          <p:nvPr/>
        </p:nvSpPr>
        <p:spPr bwMode="auto">
          <a:xfrm>
            <a:off x="4511824" y="5805264"/>
            <a:ext cx="53340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it-IT" sz="2400" b="1" kern="10" dirty="0">
              <a:solidFill>
                <a:srgbClr val="B1C88E"/>
              </a:solidFill>
              <a:cs typeface="Arial" panose="020B0604020202020204" pitchFamily="34" charset="0"/>
            </a:endParaRPr>
          </a:p>
          <a:p>
            <a:pPr algn="ctr"/>
            <a:r>
              <a:rPr lang="it-IT" sz="2400" b="1" kern="10" dirty="0">
                <a:solidFill>
                  <a:srgbClr val="B1C8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E' tutto, non c'è altro da fare</a:t>
            </a: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1055440" y="361007"/>
            <a:ext cx="10801200" cy="4103985"/>
          </a:xfrm>
          <a:prstGeom prst="cloudCallout">
            <a:avLst>
              <a:gd name="adj1" fmla="val -28667"/>
              <a:gd name="adj2" fmla="val 66963"/>
            </a:avLst>
          </a:prstGeom>
          <a:solidFill>
            <a:schemeClr val="bg1">
              <a:alpha val="0"/>
            </a:schemeClr>
          </a:solidFill>
          <a:ln w="9525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Vangelo trovo tutto il necessario per la mia povera anima. In esso scopro sempre luci nuove, significati nascosti e misteriosi. 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121025" y="2046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50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50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886200" y="304800"/>
            <a:ext cx="662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7" name="Picture 3" descr="naturel-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919288" y="5656263"/>
            <a:ext cx="7285037" cy="8318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9D1A5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Voglio almeno dire tante volte a Gesù che l'amo. 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9D1A5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Non è una cosa difficile e serve a tener vivo il fuoco.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73 -0.05364 -0.01718 -0.10497 -0.02378 -0.15838 C -0.02187 -0.26682 -0.02222 -0.21896 -0.02222 -0.30219 " pathEditMode="relative" ptsTypes="ffA">
                                      <p:cBhvr>
                                        <p:cTn id="6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Banff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0"/>
            <a:ext cx="12288688" cy="6934200"/>
          </a:xfrm>
          <a:prstGeom prst="rect">
            <a:avLst/>
          </a:prstGeom>
          <a:solidFill>
            <a:srgbClr val="F9D1A5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79" name="WordArt 3"/>
          <p:cNvSpPr>
            <a:spLocks noChangeArrowheads="1" noChangeShapeType="1" noTextEdit="1"/>
          </p:cNvSpPr>
          <p:nvPr/>
        </p:nvSpPr>
        <p:spPr bwMode="auto">
          <a:xfrm>
            <a:off x="2063750" y="476250"/>
            <a:ext cx="8353425" cy="846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200" b="1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ligraph421 BT"/>
              </a:rPr>
              <a:t>Vorrei cantare o Maria  perchè t'amo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2767013" y="2957513"/>
            <a:ext cx="69500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Essere Te, essere in Te: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questo l'unico mio desiderio, o Signore!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naturel-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839738" y="3933056"/>
            <a:ext cx="8064574" cy="1951496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Amando Dio, il cuore si dilata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può dare assai più tenerezza ai propri cari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se restasse chiuso in un amore egoista.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919288" y="546448"/>
            <a:ext cx="8929240" cy="46166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Ogni giorno ci si accorge quanto siano rari gli amici di Gesù.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C 0.00573 -0.00486 0.00899 -0.00648 0.01263 -0.01273 C 0.01393 -0.01481 0.01446 -0.01713 0.01576 -0.01898 C 0.02448 -0.03009 0.01823 -0.01273 0.02865 -0.03379 C 0.03998 -0.05648 0.02227 -0.02037 0.0349 -0.04861 C 0.03685 -0.05301 0.04128 -0.06134 0.04128 -0.06111 C 0.04258 -0.06805 0.04375 -0.07824 0.04597 -0.08449 C 0.04792 -0.08981 0.05847 -0.09953 0.06198 -0.10347 C 0.07044 -0.11296 0.06289 -0.10324 0.07136 -0.10972 C 0.07461 -0.11226 0.08086 -0.11828 0.08086 -0.11805 C 0.08451 -0.12523 0.09011 -0.13217 0.09531 -0.13726 C 0.09883 -0.14074 0.10482 -0.1449 0.10794 -0.15 C 0.10925 -0.15185 0.10977 -0.15463 0.11107 -0.15625 C 0.11406 -0.15972 0.12071 -0.16481 0.12071 -0.16458 C 0.12696 -0.17592 0.12487 -0.17199 0.13177 -0.18588 C 0.13281 -0.18796 0.1349 -0.19236 0.1349 -0.19213 C 0.13555 -0.2 0.13659 -0.21574 0.13802 -0.22407 C 0.14102 -0.2412 0.14753 -0.25694 0.14753 -0.27476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1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C 0.00573 -0.00486 0.00899 -0.00648 0.01263 -0.01273 C 0.01393 -0.01481 0.01445 -0.01713 0.01576 -0.01898 C 0.02448 -0.03009 0.01823 -0.01273 0.02865 -0.0338 C 0.03997 -0.05648 0.02227 -0.02037 0.0349 -0.04861 C 0.03685 -0.05301 0.04128 -0.06134 0.04128 -0.06111 C 0.04258 -0.06805 0.04375 -0.07824 0.04596 -0.08449 C 0.04792 -0.08981 0.05846 -0.09954 0.06198 -0.10347 C 0.07044 -0.11296 0.06289 -0.10324 0.07135 -0.10972 C 0.07461 -0.11227 0.08086 -0.11829 0.08086 -0.11805 C 0.08451 -0.12523 0.0901 -0.13218 0.09531 -0.13727 C 0.09883 -0.14074 0.10482 -0.14491 0.10794 -0.15 C 0.10925 -0.15185 0.10977 -0.15463 0.11107 -0.15625 C 0.11406 -0.15972 0.1207 -0.16481 0.1207 -0.16458 C 0.12695 -0.17593 0.12487 -0.17199 0.13177 -0.18588 C 0.13281 -0.18796 0.1349 -0.19236 0.1349 -0.19213 C 0.13555 -0.2 0.13659 -0.21574 0.13802 -0.22407 C 0.14102 -0.2412 0.14753 -0.25694 0.14753 -0.27477 " pathEditMode="relative" rAng="0" ptsTypes="AAAAAAAAAAAAAAAAAA">
                                      <p:cBhvr>
                                        <p:cTn id="8" dur="2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1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C 0.00573 -0.00486 0.00899 -0.00648 0.01264 -0.01273 C 0.01394 -0.01482 0.01446 -0.01713 0.01576 -0.01898 C 0.02448 -0.03009 0.01823 -0.01273 0.02865 -0.0338 C 0.03998 -0.05648 0.02227 -0.02037 0.0349 -0.04861 C 0.03685 -0.05301 0.04128 -0.06134 0.04128 -0.06111 C 0.04258 -0.06806 0.04375 -0.07824 0.04597 -0.08449 C 0.04792 -0.08982 0.05847 -0.09954 0.06198 -0.10347 C 0.07045 -0.11297 0.0629 -0.10324 0.07136 -0.10972 C 0.07461 -0.11227 0.08086 -0.11829 0.08086 -0.11806 C 0.08451 -0.12523 0.09011 -0.13218 0.09532 -0.13727 C 0.09883 -0.14074 0.10482 -0.14491 0.10795 -0.15 C 0.10925 -0.15185 0.10977 -0.15463 0.11107 -0.15625 C 0.11407 -0.15972 0.12071 -0.16482 0.12071 -0.16459 C 0.12696 -0.17593 0.12487 -0.17199 0.13178 -0.18588 C 0.13282 -0.18797 0.1349 -0.19236 0.1349 -0.19213 C 0.13555 -0.2 0.13659 -0.21574 0.13803 -0.22408 C 0.14102 -0.24121 0.14753 -0.25695 0.14753 -0.27477 " pathEditMode="relative" rAng="0" ptsTypes="AAAAAAAAAAAAAAAAAA">
                                      <p:cBhvr>
                                        <p:cTn id="10" dur="2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naturel-1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704" y="0"/>
            <a:ext cx="12529392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930400" y="385763"/>
            <a:ext cx="5749776" cy="113184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fr-CA" altLang="it-IT" sz="2400" b="1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</a:t>
            </a:r>
            <a:r>
              <a:rPr lang="fr-CA" altLang="it-IT" sz="2400" b="1" dirty="0" err="1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possiate</a:t>
            </a:r>
            <a:r>
              <a:rPr lang="fr-CA" altLang="it-IT" sz="2400" b="1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it-IT" sz="2400" b="1" dirty="0" err="1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fare</a:t>
            </a:r>
            <a:r>
              <a:rPr lang="fr-CA" altLang="it-IT" sz="2400" b="1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it-IT" sz="2400" b="1" dirty="0" err="1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affidamento</a:t>
            </a:r>
            <a:r>
              <a:rPr lang="fr-CA" altLang="it-IT" sz="2400" b="1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it-IT" sz="2400" b="1" dirty="0" err="1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sulla</a:t>
            </a:r>
            <a:r>
              <a:rPr lang="fr-CA" altLang="it-IT" sz="2400" b="1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it-IT" sz="2400" b="1" dirty="0" err="1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vostra</a:t>
            </a:r>
            <a:r>
              <a:rPr lang="fr-CA" altLang="it-IT" sz="2400" b="1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it-IT" sz="2400" b="1" dirty="0" err="1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forza</a:t>
            </a:r>
            <a:r>
              <a:rPr lang="fr-CA" altLang="it-IT" sz="2400" b="1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superiore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235112" y="2132856"/>
            <a:ext cx="9577759" cy="1754326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appartenere a Gesù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bisogna essere piccoli come una goccia di rugiada.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Quante poche sono le persone che desiderano essere piccole così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66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Ban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303838" y="549275"/>
            <a:ext cx="5400674" cy="2308324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Vorrei essere ridotta a nulla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fino al punto da non avere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più alcun desiderio.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La gloria del mio Gesù, ecco tutto!</a:t>
            </a:r>
            <a:r>
              <a:rPr lang="it-IT" altLang="it-IT" sz="2400" dirty="0"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fr-CA" altLang="it-IT" sz="2400" dirty="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3000">
              <a:srgbClr val="203864"/>
            </a:gs>
            <a:gs pos="100000">
              <a:srgbClr val="CEE1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340644"/>
            <a:ext cx="8229600" cy="4176713"/>
          </a:xfr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it-IT" altLang="it-IT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regola è quella di vivere dedicandosi totalmente a Dio nella preghiera, nel silenzio e nel nascondimento.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Qualcuno si chiede che senso e che valore possa avere la loro presenza nel nostro tempo. </a:t>
            </a:r>
            <a:endParaRPr lang="it-IT" altLang="it-IT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uiExpand="1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naturel-1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711450" y="549275"/>
            <a:ext cx="6707188" cy="466725"/>
          </a:xfrm>
          <a:prstGeom prst="rect">
            <a:avLst/>
          </a:prstGeom>
          <a:solidFill>
            <a:srgbClr val="F9D1A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Signore, la tua santa volontà è la mia pace. </a:t>
            </a:r>
            <a:endParaRPr lang="fr-CA" altLang="it-IT" sz="24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855913" y="3357563"/>
            <a:ext cx="7561262" cy="466725"/>
          </a:xfrm>
          <a:prstGeom prst="rect">
            <a:avLst/>
          </a:prstGeom>
          <a:solidFill>
            <a:srgbClr val="F9D1A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Soltanto l'amore può renderci graditi al Signore.</a:t>
            </a:r>
            <a:r>
              <a:rPr lang="it-IT" altLang="it-IT" sz="2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fr-CA" altLang="it-IT" sz="2400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3575050" y="2133600"/>
            <a:ext cx="5545138" cy="863600"/>
          </a:xfrm>
          <a:prstGeom prst="rect">
            <a:avLst/>
          </a:prstGeom>
          <a:solidFill>
            <a:srgbClr val="F9D1A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altLang="it-IT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Ogni giorno ci si accorge quanto siano rari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altLang="it-IT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amici di Gesù. </a:t>
            </a:r>
            <a:endParaRPr lang="fr-CA" altLang="it-IT" sz="20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286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6" grpId="0" animBg="1"/>
      <p:bldP spid="28677" grpId="0" animBg="1"/>
      <p:bldP spid="2867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lovers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666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847850" y="549275"/>
            <a:ext cx="5256213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altLang="it-IT" sz="2200" b="1">
                <a:latin typeface="Arial" panose="020B0604020202020204" pitchFamily="34" charset="0"/>
                <a:cs typeface="Arial" panose="020B0604020202020204" pitchFamily="34" charset="0"/>
              </a:rPr>
              <a:t>Chi ama Gesù diventa la sua famiglia</a:t>
            </a:r>
            <a:r>
              <a:rPr lang="it-IT" altLang="it-IT" sz="2200">
                <a:latin typeface="Arial" panose="020B0604020202020204" pitchFamily="34" charset="0"/>
                <a:cs typeface="Arial" panose="020B0604020202020204" pitchFamily="34" charset="0"/>
              </a:rPr>
              <a:t>, e trova in questo cuore ineguagliabile tutto ciò che desidera: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altLang="it-IT" sz="2200">
                <a:latin typeface="Arial" panose="020B0604020202020204" pitchFamily="34" charset="0"/>
                <a:cs typeface="Arial" panose="020B0604020202020204" pitchFamily="34" charset="0"/>
              </a:rPr>
              <a:t>vi trova il suo cielo. </a:t>
            </a:r>
            <a:endParaRPr lang="fr-CA" altLang="it-IT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troudansleciel(Dieu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119" y="-27000"/>
            <a:ext cx="12302239" cy="69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6705600" y="4906963"/>
            <a:ext cx="3135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CA" altLang="it-IT" sz="2400">
              <a:solidFill>
                <a:schemeClr val="bg1"/>
              </a:solidFill>
              <a:latin typeface="Calligraph421 BT" pitchFamily="66" charset="0"/>
              <a:cs typeface="Arial" panose="020B0604020202020204" pitchFamily="34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235349" y="4210864"/>
            <a:ext cx="3573415" cy="113184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E' meglio parlare a Dio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di Dio.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076 -0.01434 0.0052 -0.01087 0.01423 -0.0148 C 0.02326 -0.02659 0.02239 -0.02358 0.03177 -0.03168 C 0.0368 -0.04162 0.04479 -0.04809 0.05225 -0.0548 C 0.05954 -0.06127 0.06336 -0.07584 0.06979 -0.08439 C 0.07274 -0.09225 0.075 -0.09549 0.07934 -0.1015 C 0.08159 -0.11075 0.0842 -0.11723 0.09045 -0.12254 C 0.09201 -0.12532 0.09322 -0.12855 0.09513 -0.1311 C 0.09652 -0.13295 0.09861 -0.13341 0.1 -0.13526 C 0.10243 -0.1385 0.10399 -0.14266 0.10625 -0.1459 C 0.10954 -0.15931 0.12378 -0.17965 0.13177 -0.19029 C 0.13524 -0.20393 0.14461 -0.21803 0.15225 -0.22821 C 0.15486 -0.23769 0.16111 -0.24671 0.16666 -0.25364 C 0.16909 -0.26335 0.17465 -0.2689 0.17934 -0.27676 C 0.18159 -0.28069 0.18437 -0.28462 0.18559 -0.28948 C 0.18611 -0.29156 0.18628 -0.2941 0.18732 -0.29595 C 0.18854 -0.2985 0.19062 -0.29988 0.19201 -0.3022 C 0.20225 -0.32046 0.19218 -0.30705 0.2 -0.31699 C 0.20347 -0.3311 0.19861 -0.31538 0.20781 -0.32971 C 0.20937 -0.33225 0.20972 -0.33572 0.21111 -0.33827 C 0.21232 -0.34058 0.21423 -0.34243 0.21579 -0.34451 C 0.2177 -0.35237 0.21666 -0.34867 0.21892 -0.35514 " pathEditMode="relative" ptsTypes="fffffffffffffffffffffA">
                                      <p:cBhvr>
                                        <p:cTn id="20" dur="2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  <p:bldP spid="30724" grpId="0" animBg="1"/>
      <p:bldP spid="3072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naturel-1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8915400" y="6400800"/>
            <a:ext cx="1752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CA" altLang="it-IT" sz="1200">
                <a:solidFill>
                  <a:schemeClr val="bg1"/>
                </a:solidFill>
                <a:latin typeface="Calligraph421 BT" pitchFamily="66" charset="0"/>
                <a:cs typeface="Arial" panose="020B0604020202020204" pitchFamily="34" charset="0"/>
              </a:rPr>
              <a:t>Carole F. 2006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397125" y="5006975"/>
            <a:ext cx="5646738" cy="12001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Eleviamoci al di sopra di ciò che passa,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teniamoci a distanza dalla terra: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più in alto l'aria è pura.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52 -0.01618 0.00052 -0.0326 0.00156 -0.04878 C 0.00261 -0.06451 0.0066 -0.10242 0.01597 -0.11422 C 0.02066 -0.13271 0.03854 -0.15237 0.04931 -0.16485 C 0.06059 -0.17803 0.05243 -0.17341 0.06198 -0.17757 C 0.06667 -0.18427 0.07257 -0.18867 0.07778 -0.19445 C 0.08386 -0.20115 0.09097 -0.2104 0.09844 -0.21364 C 0.10486 -0.22659 0.09757 -0.21479 0.10643 -0.22196 C 0.10764 -0.22312 0.10833 -0.22497 0.10955 -0.22636 C 0.11563 -0.23306 0.12274 -0.24208 0.13021 -0.24531 C 0.14271 -0.25618 0.1533 -0.27214 0.16823 -0.27699 C 0.17535 -0.283 0.18229 -0.29086 0.18889 -0.29803 C 0.19514 -0.30474 0.20035 -0.31399 0.20799 -0.31722 C 0.20903 -0.3193 0.21111 -0.32346 0.21111 -0.32346 " pathEditMode="relative" ptsTypes="fffffffffffffA">
                                      <p:cBhvr>
                                        <p:cTn id="13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nimBg="1"/>
      <p:bldP spid="3174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naturel-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927350" y="5300663"/>
            <a:ext cx="6948488" cy="1305165"/>
          </a:xfrm>
          <a:prstGeom prst="rect">
            <a:avLst/>
          </a:prstGeom>
          <a:solidFill>
            <a:srgbClr val="F9D1A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fr-CA" altLang="it-IT" sz="2800" b="1" dirty="0">
                <a:cs typeface="Arial" panose="020B0604020202020204" pitchFamily="34" charset="0"/>
              </a:rPr>
              <a:t>La </a:t>
            </a:r>
            <a:r>
              <a:rPr lang="fr-CA" altLang="it-IT" sz="2800" b="1" dirty="0" err="1">
                <a:cs typeface="Arial" panose="020B0604020202020204" pitchFamily="34" charset="0"/>
              </a:rPr>
              <a:t>preghiera</a:t>
            </a:r>
            <a:r>
              <a:rPr lang="fr-CA" altLang="it-IT" sz="2800" b="1" dirty="0">
                <a:cs typeface="Arial" panose="020B0604020202020204" pitchFamily="34" charset="0"/>
              </a:rPr>
              <a:t> </a:t>
            </a:r>
            <a:r>
              <a:rPr lang="fr-CA" altLang="it-IT" sz="2800" b="1" dirty="0" err="1">
                <a:cs typeface="Arial" panose="020B0604020202020204" pitchFamily="34" charset="0"/>
              </a:rPr>
              <a:t>contemplativa</a:t>
            </a:r>
            <a:r>
              <a:rPr lang="fr-CA" altLang="it-IT" sz="2800" b="1" dirty="0"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fr-CA" altLang="it-IT" sz="2800" b="1" dirty="0">
                <a:cs typeface="Arial" panose="020B0604020202020204" pitchFamily="34" charset="0"/>
              </a:rPr>
              <a:t>di Santa Teresa </a:t>
            </a:r>
            <a:r>
              <a:rPr lang="fr-CA" altLang="it-IT" sz="2800" b="1" dirty="0" err="1">
                <a:cs typeface="Arial" panose="020B0604020202020204" pitchFamily="34" charset="0"/>
              </a:rPr>
              <a:t>era</a:t>
            </a:r>
            <a:r>
              <a:rPr lang="fr-CA" altLang="it-IT" sz="2800" b="1" dirty="0">
                <a:cs typeface="Arial" panose="020B0604020202020204" pitchFamily="34" charset="0"/>
              </a:rPr>
              <a:t> </a:t>
            </a:r>
            <a:r>
              <a:rPr lang="fr-CA" altLang="it-IT" sz="2800" b="1" dirty="0" err="1">
                <a:cs typeface="Arial" panose="020B0604020202020204" pitchFamily="34" charset="0"/>
              </a:rPr>
              <a:t>rivolta</a:t>
            </a:r>
            <a:r>
              <a:rPr lang="fr-CA" altLang="it-IT" sz="2800" b="1" dirty="0">
                <a:cs typeface="Arial" panose="020B0604020202020204" pitchFamily="34" charset="0"/>
              </a:rPr>
              <a:t> </a:t>
            </a:r>
            <a:r>
              <a:rPr lang="fr-CA" altLang="it-IT" sz="2800" b="1" dirty="0" err="1">
                <a:cs typeface="Arial" panose="020B0604020202020204" pitchFamily="34" charset="0"/>
              </a:rPr>
              <a:t>all’umanità</a:t>
            </a:r>
            <a:endParaRPr lang="fr-CA" altLang="it-IT" sz="2800" b="1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avemariagounod.wav"/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47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905000" y="4114800"/>
            <a:ext cx="822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8915400" y="6400800"/>
            <a:ext cx="1752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CA" altLang="it-IT" sz="1200">
                <a:solidFill>
                  <a:schemeClr val="bg1"/>
                </a:solidFill>
                <a:latin typeface="Calligraph421 BT" pitchFamily="66" charset="0"/>
                <a:cs typeface="Arial" panose="020B0604020202020204" pitchFamily="34" charset="0"/>
              </a:rPr>
              <a:t>Carole F. 2006</a:t>
            </a:r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1524000" y="0"/>
            <a:ext cx="9144000" cy="69326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fr-CA" altLang="it-IT">
              <a:solidFill>
                <a:schemeClr val="bg1"/>
              </a:solidFill>
              <a:latin typeface="Calligraph421 BT" pitchFamily="66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fr-CA" altLang="it-IT">
              <a:solidFill>
                <a:schemeClr val="bg1"/>
              </a:solidFill>
              <a:latin typeface="Calligraph421 BT" pitchFamily="66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fr-CA" altLang="it-IT">
              <a:solidFill>
                <a:schemeClr val="bg1"/>
              </a:solidFill>
              <a:latin typeface="Calligraph421 BT" pitchFamily="66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fr-CA" altLang="it-IT">
              <a:solidFill>
                <a:schemeClr val="bg1"/>
              </a:solidFill>
              <a:latin typeface="Calligraph421 BT" pitchFamily="66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fr-CA" altLang="it-IT">
              <a:solidFill>
                <a:schemeClr val="bg1"/>
              </a:solidFill>
              <a:latin typeface="Calligraph421 BT" pitchFamily="66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fr-CA" altLang="it-IT">
              <a:solidFill>
                <a:schemeClr val="bg1"/>
              </a:solidFill>
              <a:latin typeface="Calligraph421 BT" pitchFamily="66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fr-CA" altLang="it-IT">
              <a:solidFill>
                <a:schemeClr val="bg1"/>
              </a:solidFill>
              <a:latin typeface="Calligraph421 BT" pitchFamily="66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fr-CA" altLang="it-IT">
              <a:solidFill>
                <a:schemeClr val="bg1"/>
              </a:solidFill>
              <a:latin typeface="Calligraph421 BT" pitchFamily="66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fr-CA" altLang="it-IT">
              <a:solidFill>
                <a:schemeClr val="bg1"/>
              </a:solidFill>
              <a:latin typeface="Calligraph421 BT" pitchFamily="66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fr-CA" altLang="it-IT">
              <a:solidFill>
                <a:schemeClr val="bg1"/>
              </a:solidFill>
              <a:latin typeface="Calligraph421 BT" pitchFamily="66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fr-CA" altLang="it-IT">
              <a:solidFill>
                <a:schemeClr val="bg1"/>
              </a:solidFill>
              <a:latin typeface="Calligraph421 BT" pitchFamily="66" charset="0"/>
              <a:cs typeface="Arial" panose="020B0604020202020204" pitchFamily="34" charset="0"/>
            </a:endParaRPr>
          </a:p>
        </p:txBody>
      </p:sp>
      <p:pic>
        <p:nvPicPr>
          <p:cNvPr id="41990" name="Picture 11" descr="madonn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00" y="122345"/>
            <a:ext cx="5040000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2351881" y="5256047"/>
            <a:ext cx="7488238" cy="12003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</a:rPr>
              <a:t>Nel cuore della </a:t>
            </a:r>
            <a:r>
              <a:rPr lang="it-IT" altLang="it-IT" sz="2400" dirty="0" smtClean="0">
                <a:solidFill>
                  <a:srgbClr val="F9D1A5"/>
                </a:solidFill>
                <a:latin typeface="Arial" panose="020B0604020202020204" pitchFamily="34" charset="0"/>
              </a:rPr>
              <a:t>Chiesa, </a:t>
            </a: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</a:rPr>
              <a:t>mia Madre, </a:t>
            </a:r>
            <a:r>
              <a:rPr lang="it-IT" altLang="it-IT" sz="2400" dirty="0" smtClean="0">
                <a:solidFill>
                  <a:srgbClr val="F9D1A5"/>
                </a:solidFill>
                <a:latin typeface="Arial" panose="020B0604020202020204" pitchFamily="34" charset="0"/>
              </a:rPr>
              <a:t>  io </a:t>
            </a: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</a:rPr>
              <a:t>sarò l'amore. Così, sarò tutto... e il mio sogno sarà attuato! </a:t>
            </a:r>
          </a:p>
        </p:txBody>
      </p:sp>
    </p:spTree>
  </p:cSld>
  <p:clrMapOvr>
    <a:masterClrMapping/>
  </p:clrMapOvr>
  <p:transition>
    <p:fade/>
    <p:sndAc>
      <p:stSnd loop="1">
        <p:snd r:embed="rId3" name="Bach-Gounod - 21 - Ave Maria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9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58"/>
                </p:tgtEl>
              </p:cMediaNode>
            </p:audio>
          </p:childTnLst>
        </p:cTn>
      </p:par>
    </p:tnLst>
    <p:bldLst>
      <p:bldP spid="4506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idx="1"/>
          </p:nvPr>
        </p:nvSpPr>
        <p:spPr>
          <a:xfrm>
            <a:off x="152400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it-IT" altLang="it-IT" dirty="0" smtClean="0"/>
          </a:p>
        </p:txBody>
      </p:sp>
      <p:pic>
        <p:nvPicPr>
          <p:cNvPr id="43011" name="Picture 7" descr="4vc3pcgb7r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109948"/>
            <a:ext cx="31242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2351881" y="5198411"/>
            <a:ext cx="7488238" cy="904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</a:rPr>
              <a:t>Dopo essere rimasta nel silenzio e nell'aridità 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</a:rPr>
              <a:t>Egli viene a consolarmi</a:t>
            </a:r>
            <a:r>
              <a:rPr lang="it-IT" altLang="it-IT" sz="1800" dirty="0">
                <a:solidFill>
                  <a:srgbClr val="F9D1A5"/>
                </a:solidFill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it-IT" altLang="it-IT" smtClean="0"/>
          </a:p>
        </p:txBody>
      </p:sp>
      <p:pic>
        <p:nvPicPr>
          <p:cNvPr id="45059" name="Picture 4" descr="gesincroc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692150"/>
            <a:ext cx="3022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2711450" y="5013325"/>
            <a:ext cx="6913563" cy="904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</a:rPr>
              <a:t>“Ora non ho più alcun desiderio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</a:rPr>
              <a:t>se non quello di amare Gesù alla follia...”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it-IT" altLang="it-IT" smtClean="0"/>
          </a:p>
        </p:txBody>
      </p:sp>
      <p:pic>
        <p:nvPicPr>
          <p:cNvPr id="46083" name="Picture 4" descr="danzaqa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133600"/>
            <a:ext cx="6218238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2711450" y="549275"/>
            <a:ext cx="6913563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</a:rPr>
              <a:t>“Amare Gesù alla follia...”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it-IT" altLang="it-IT" smtClean="0"/>
          </a:p>
        </p:txBody>
      </p:sp>
      <p:pic>
        <p:nvPicPr>
          <p:cNvPr id="47107" name="Picture 4" descr="- Salvador Dali 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188913"/>
            <a:ext cx="3541712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4367213" y="6524625"/>
            <a:ext cx="3889375" cy="3333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pic>
        <p:nvPicPr>
          <p:cNvPr id="51206" name="Picture 6" descr="App0044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188913"/>
            <a:ext cx="6286500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3000">
              <a:srgbClr val="203864"/>
            </a:gs>
            <a:gs pos="100000">
              <a:srgbClr val="CEE1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31404" y="800783"/>
            <a:ext cx="10729192" cy="5256435"/>
          </a:xfr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it-IT" altLang="it-IT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clausura è un altro tipo di servizio nella Chiesa suggerito direttamente da Gesù Cristo (</a:t>
            </a:r>
            <a:r>
              <a:rPr lang="it-IT" altLang="it-IT" sz="2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it-IT" altLang="it-IT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Lc 10,42), la scelta della clausura è la scelta </a:t>
            </a:r>
          </a:p>
          <a:p>
            <a:pPr lvl="1">
              <a:lnSpc>
                <a:spcPct val="150000"/>
              </a:lnSpc>
            </a:pPr>
            <a:r>
              <a:rPr lang="it-IT" altLang="it-IT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 preghiera totale, </a:t>
            </a:r>
          </a:p>
          <a:p>
            <a:pPr lvl="1">
              <a:lnSpc>
                <a:spcPct val="150000"/>
              </a:lnSpc>
            </a:pPr>
            <a:r>
              <a:rPr lang="it-IT" altLang="it-IT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silenzio, </a:t>
            </a:r>
          </a:p>
          <a:p>
            <a:pPr lvl="1">
              <a:lnSpc>
                <a:spcPct val="150000"/>
              </a:lnSpc>
            </a:pPr>
            <a:r>
              <a:rPr lang="it-IT" altLang="it-IT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 contemplazione, </a:t>
            </a:r>
          </a:p>
          <a:p>
            <a:pPr lvl="1">
              <a:lnSpc>
                <a:spcPct val="150000"/>
              </a:lnSpc>
            </a:pPr>
            <a:r>
              <a:rPr lang="it-IT" altLang="it-IT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dell’amore totale verso Dio </a:t>
            </a:r>
          </a:p>
          <a:p>
            <a:pPr lvl="1">
              <a:lnSpc>
                <a:spcPct val="150000"/>
              </a:lnSpc>
            </a:pPr>
            <a:r>
              <a:rPr lang="it-IT" altLang="it-IT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della consacrazione al suo servizio.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Chiesa conta moltissimo sul contributo spirituale della clausura.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it-IT" altLang="it-IT" dirty="0" smtClean="0"/>
          </a:p>
        </p:txBody>
      </p:sp>
      <p:pic>
        <p:nvPicPr>
          <p:cNvPr id="36871" name="Picture 7" descr="- %5B1%5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258" y="369207"/>
            <a:ext cx="38862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8"/>
          <p:cNvSpPr>
            <a:spLocks noChangeArrowheads="1"/>
          </p:cNvSpPr>
          <p:nvPr/>
        </p:nvSpPr>
        <p:spPr bwMode="auto">
          <a:xfrm>
            <a:off x="4140720" y="260648"/>
            <a:ext cx="4105275" cy="10810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3110706" y="572592"/>
            <a:ext cx="5970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</a:rPr>
              <a:t>L'amore deve essere provato con le azioni</a:t>
            </a:r>
            <a:r>
              <a:rPr lang="it-IT" altLang="it-IT" sz="18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Rettangolo arrotondato 1"/>
          <p:cNvSpPr/>
          <p:nvPr/>
        </p:nvSpPr>
        <p:spPr>
          <a:xfrm>
            <a:off x="4140720" y="5445224"/>
            <a:ext cx="4105275" cy="200833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3000">
              <a:srgbClr val="203864"/>
            </a:gs>
            <a:gs pos="100000">
              <a:srgbClr val="CEE1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idx="1"/>
          </p:nvPr>
        </p:nvSpPr>
        <p:spPr>
          <a:xfrm>
            <a:off x="1667322" y="850107"/>
            <a:ext cx="8857356" cy="5157787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algn="ctr" fontAlgn="auto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r>
              <a:rPr lang="it-IT" altLang="it-IT" b="1" dirty="0"/>
              <a:t>Teresa insegna alla perfezione questa via:</a:t>
            </a:r>
          </a:p>
          <a:p>
            <a:pPr algn="ctr" fontAlgn="auto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endParaRPr lang="it-IT" altLang="it-IT" sz="900" b="1" dirty="0"/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“Se egli (Dio) è così, 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allora non si tratta tanto di amare 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quanto piuttosto di </a:t>
            </a:r>
          </a:p>
          <a:p>
            <a:pPr lvl="1" algn="ctr" fontAlgn="auto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lasciarsi amare da Dio (cosa ben più difficile); 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non tanto di dare quanto di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accettarsi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Ossia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riceverci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dalle sue mani come egli vuole che siamo, come ci vede già nella gloria.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Riflettiamo su questo sguardo anticipatore di Dio!”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it-IT" altLang="it-IT" smtClean="0"/>
          </a:p>
        </p:txBody>
      </p:sp>
      <p:pic>
        <p:nvPicPr>
          <p:cNvPr id="50179" name="Picture 6" descr="flower_10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5" y="1819275"/>
            <a:ext cx="503872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7"/>
          <p:cNvSpPr>
            <a:spLocks noChangeArrowheads="1"/>
          </p:cNvSpPr>
          <p:nvPr/>
        </p:nvSpPr>
        <p:spPr bwMode="auto">
          <a:xfrm>
            <a:off x="5700713" y="5705475"/>
            <a:ext cx="4967287" cy="11525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839417" y="692150"/>
            <a:ext cx="6551984" cy="295465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</a:rPr>
              <a:t>Teresa, perciò, oserà dire: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F9D1A5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</a:rPr>
              <a:t>“Non c’è bisogno di crescere.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</a:rPr>
              <a:t>Devo cercare di restare piccola…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000" dirty="0">
              <a:solidFill>
                <a:srgbClr val="F9D1A5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</a:rPr>
              <a:t>Mi rallegro di essere povera;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000" dirty="0">
              <a:solidFill>
                <a:srgbClr val="F9D1A5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</a:rPr>
              <a:t>desidero </a:t>
            </a:r>
            <a:r>
              <a:rPr lang="it-IT" altLang="it-IT" sz="2400" dirty="0" err="1">
                <a:solidFill>
                  <a:srgbClr val="F9D1A5"/>
                </a:solidFill>
                <a:latin typeface="Arial" panose="020B0604020202020204" pitchFamily="34" charset="0"/>
              </a:rPr>
              <a:t>divenirlo</a:t>
            </a: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</a:rPr>
              <a:t> ogni giorno di più…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000" dirty="0">
              <a:solidFill>
                <a:srgbClr val="F9D1A5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</a:rPr>
              <a:t>Trovo la mia gioia nel vedermi imperfetta”.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idx="1"/>
          </p:nvPr>
        </p:nvSpPr>
        <p:spPr>
          <a:xfrm>
            <a:off x="1524000" y="0"/>
            <a:ext cx="9144000" cy="6858000"/>
          </a:xfrm>
          <a:solidFill>
            <a:schemeClr val="tx1"/>
          </a:solidFill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endParaRPr lang="it-IT" altLang="it-IT" sz="4000" dirty="0" smtClean="0">
              <a:latin typeface="Comic Sans MS" panose="030F0702030302020204" pitchFamily="66" charset="0"/>
            </a:endParaRPr>
          </a:p>
        </p:txBody>
      </p:sp>
      <p:pic>
        <p:nvPicPr>
          <p:cNvPr id="51203" name="Picture 7" descr="calle-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566863"/>
            <a:ext cx="449580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1703388" y="333375"/>
            <a:ext cx="8497068" cy="129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“Non avendo niente riceverò tutto da Dio”.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“È Gesù che fa tutto, io non faccio niente”.»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idx="1"/>
          </p:nvPr>
        </p:nvSpPr>
        <p:spPr>
          <a:xfrm>
            <a:off x="152400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it-IT" altLang="it-IT" dirty="0" smtClean="0"/>
          </a:p>
        </p:txBody>
      </p:sp>
      <p:pic>
        <p:nvPicPr>
          <p:cNvPr id="53251" name="Picture 3" descr="493275s8wrn8jsb5 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1058863"/>
            <a:ext cx="4381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2495550" y="5084763"/>
            <a:ext cx="7488238" cy="904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</a:rPr>
              <a:t>Bisogna aver viaggiato sotto questo tunnel cupo 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</a:rPr>
              <a:t>[la notte della fede]   per capirne l'oscurità...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idx="1"/>
          </p:nvPr>
        </p:nvSpPr>
        <p:spPr>
          <a:xfrm>
            <a:off x="152400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it-IT" altLang="it-IT" dirty="0" smtClean="0"/>
          </a:p>
        </p:txBody>
      </p:sp>
      <p:pic>
        <p:nvPicPr>
          <p:cNvPr id="55299" name="Picture 3" descr="7739_w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1773238"/>
            <a:ext cx="523875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1847850" y="331788"/>
            <a:ext cx="7034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</a:rPr>
              <a:t>«Ogni istante è un’eternità, un’eternità di gioia…».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idx="1"/>
          </p:nvPr>
        </p:nvSpPr>
        <p:spPr>
          <a:xfrm>
            <a:off x="152400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it-IT" altLang="it-IT" dirty="0" smtClean="0"/>
          </a:p>
        </p:txBody>
      </p:sp>
      <p:pic>
        <p:nvPicPr>
          <p:cNvPr id="56323" name="Picture 3" descr="534470e7xozyd8g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1014413"/>
            <a:ext cx="588645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3287713" y="6019800"/>
            <a:ext cx="581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</a:rPr>
              <a:t>«Non posso nutrirmi se non della verità».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it-IT" altLang="it-IT" smtClean="0"/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1847850" y="477838"/>
            <a:ext cx="8424863" cy="1244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it-IT" altLang="it-IT">
                <a:solidFill>
                  <a:srgbClr val="F9D1A5"/>
                </a:solidFill>
                <a:latin typeface="Arial" panose="020B0604020202020204" pitchFamily="34" charset="0"/>
              </a:rPr>
              <a:t>Non ho altri mezzi per provarti il mio amore, </a:t>
            </a:r>
          </a:p>
          <a:p>
            <a:pPr algn="ctr" eaLnBrk="1" hangingPunct="1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it-IT" altLang="it-IT">
                <a:solidFill>
                  <a:srgbClr val="F9D1A5"/>
                </a:solidFill>
                <a:latin typeface="Arial" panose="020B0604020202020204" pitchFamily="34" charset="0"/>
              </a:rPr>
              <a:t>se non gettare dei fiori, </a:t>
            </a:r>
          </a:p>
        </p:txBody>
      </p:sp>
      <p:pic>
        <p:nvPicPr>
          <p:cNvPr id="57348" name="Picture 12" descr="jAp2kwGFr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3068638"/>
            <a:ext cx="32766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9" name="Picture 13" descr="rosean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573463"/>
            <a:ext cx="10477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0" name="Picture 14" descr="rosean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76700"/>
            <a:ext cx="10477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1" name="Picture 15" descr="rosean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4581525"/>
            <a:ext cx="10477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4" name="Picture 18" descr="rosean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3068638"/>
            <a:ext cx="10477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5" name="Picture 19" descr="rosean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3500438"/>
            <a:ext cx="10477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Picture 20" descr="rosean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3860800"/>
            <a:ext cx="10477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16763E-6 C 0.00278 -0.01157 0.0066 -0.02058 0.00955 -0.03191 C 0.01059 -0.03607 0.01042 -0.04116 0.01268 -0.0444 C 0.01598 -0.04902 0.01945 -0.05411 0.02223 -0.0592 C 0.02865 -0.07076 0.03368 -0.08602 0.04445 -0.0911 C 0.05608 -0.10266 0.06667 -0.10706 0.08091 -0.11006 C 0.13229 -0.10868 0.13993 -0.10937 0.17622 -0.10359 C 0.1908 -0.09873 0.20573 -0.09642 0.22066 -0.09318 C 0.22275 -0.0918 0.22466 -0.08995 0.22691 -0.08879 C 0.23004 -0.08717 0.23351 -0.08648 0.23646 -0.08463 C 0.25278 -0.07399 0.23368 -0.08139 0.24913 -0.07631 C 0.25695 -0.06937 0.26163 -0.06683 0.26979 -0.06151 C 0.279 -0.04925 0.27413 -0.05249 0.28247 -0.04879 C 0.28594 -0.0437 0.28976 -0.04047 0.29358 -0.03607 C 0.29688 -0.03214 0.30313 -0.02336 0.30313 -0.02336 C 0.30712 -0.00764 0.31997 0.00369 0.32379 0.01895 C 0.32552 0.02589 0.33177 0.03791 0.33177 0.03791 C 0.33455 0.04947 0.3382 0.05872 0.34601 0.06543 C 0.34775 0.07236 0.354 0.08439 0.354 0.08439 C 0.35625 0.09341 0.36007 0.1015 0.36337 0.10982 C 0.36719 0.11953 0.37032 0.13248 0.37448 0.1415 C 0.37604 0.14497 0.37882 0.14705 0.38091 0.15005 C 0.38299 0.15815 0.38125 0.15468 0.38559 0.16046 " pathEditMode="relative" ptsTypes="ffffffffffffffffffffffA">
                                      <p:cBhvr>
                                        <p:cTn id="14" dur="20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16763E-6 C 0.00278 -0.01157 0.0066 -0.02058 0.00955 -0.03191 C 0.01059 -0.03607 0.01042 -0.04116 0.01268 -0.0444 C 0.01598 -0.04902 0.01945 -0.05411 0.02223 -0.0592 C 0.02865 -0.07076 0.03368 -0.08602 0.04445 -0.0911 C 0.05608 -0.10266 0.06667 -0.10706 0.08091 -0.11006 C 0.13229 -0.10868 0.13993 -0.10937 0.17622 -0.10359 C 0.1908 -0.09873 0.20573 -0.09642 0.22066 -0.09318 C 0.22275 -0.0918 0.22466 -0.08995 0.22691 -0.08879 C 0.23004 -0.08717 0.23351 -0.08648 0.23646 -0.08463 C 0.25278 -0.07399 0.23368 -0.08139 0.24913 -0.07631 C 0.25695 -0.06937 0.26163 -0.06683 0.26979 -0.06151 C 0.279 -0.04925 0.27413 -0.05249 0.28247 -0.04879 C 0.28594 -0.0437 0.28976 -0.04047 0.29358 -0.03607 C 0.29688 -0.03214 0.30313 -0.02336 0.30313 -0.02336 C 0.30712 -0.00764 0.31997 0.00369 0.32379 0.01895 C 0.32552 0.02589 0.33177 0.03791 0.33177 0.03791 C 0.33455 0.04947 0.3382 0.05872 0.34601 0.06543 C 0.34775 0.07236 0.354 0.08439 0.354 0.08439 C 0.35625 0.09341 0.36007 0.1015 0.36337 0.10982 C 0.36719 0.11953 0.37032 0.13248 0.37448 0.1415 C 0.37604 0.14497 0.37882 0.14705 0.38091 0.15005 C 0.38299 0.15815 0.38125 0.15468 0.38559 0.16046 " pathEditMode="relative" ptsTypes="ffffffffffffffffffffffA">
                                      <p:cBhvr>
                                        <p:cTn id="18" dur="20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16763E-6 C 0.00278 -0.01157 0.0066 -0.02058 0.00955 -0.03191 C 0.01059 -0.03607 0.01042 -0.04116 0.01268 -0.0444 C 0.01598 -0.04902 0.01945 -0.05411 0.02223 -0.0592 C 0.02865 -0.07076 0.03368 -0.08602 0.04445 -0.0911 C 0.05608 -0.10266 0.06667 -0.10706 0.08091 -0.11006 C 0.13229 -0.10868 0.13993 -0.10937 0.17622 -0.10359 C 0.1908 -0.09873 0.20573 -0.09642 0.22066 -0.09318 C 0.22275 -0.0918 0.22466 -0.08995 0.22691 -0.08879 C 0.23004 -0.08717 0.23351 -0.08648 0.23646 -0.08463 C 0.25278 -0.07399 0.23368 -0.08139 0.24913 -0.07631 C 0.25695 -0.06937 0.26163 -0.06683 0.26979 -0.06151 C 0.279 -0.04925 0.27413 -0.05249 0.28247 -0.04879 C 0.28594 -0.0437 0.28976 -0.04047 0.29358 -0.03607 C 0.29688 -0.03214 0.30313 -0.02336 0.30313 -0.02336 C 0.30712 -0.00764 0.31997 0.00369 0.32379 0.01895 C 0.32552 0.02589 0.33177 0.03791 0.33177 0.03791 C 0.33455 0.04947 0.3382 0.05872 0.34601 0.06543 C 0.34775 0.07236 0.354 0.08439 0.354 0.08439 C 0.35625 0.09341 0.36007 0.1015 0.36337 0.10982 C 0.36719 0.11953 0.37032 0.13248 0.37448 0.1415 C 0.37604 0.14497 0.37882 0.14705 0.38091 0.15005 C 0.38299 0.15815 0.38125 0.15468 0.38559 0.16046 " pathEditMode="relative" rAng="0" ptsTypes="ffffffffffffffffffffffA">
                                      <p:cBhvr>
                                        <p:cTn id="22" dur="20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80347E-6 C -0.00104 -0.00555 -0.00139 -0.0118 -0.0033 -0.01688 C -0.00521 -0.02197 -0.01285 -0.02821 -0.01597 -0.03168 C -0.03281 -0.0511 -0.06771 -0.05781 -0.08889 -0.06128 C -0.19392 -0.05804 -0.12986 -0.06498 -0.16667 -0.05272 C -0.17482 -0.04255 -0.18663 -0.03723 -0.19375 -0.02521 C -0.19757 -0.01873 -0.19878 -0.0111 -0.20173 -0.00417 C -0.20729 0.00855 -0.21198 0.02034 -0.21597 0.03398 C -0.21979 0.04693 -0.22135 0.06034 -0.22708 0.0719 C -0.22986 0.08323 -0.2316 0.09387 -0.23663 0.10358 C -0.23802 0.11144 -0.23854 0.11976 -0.24132 0.12693 C -0.24878 0.14682 -0.23941 0.11329 -0.24774 0.14589 C -0.25104 0.15884 -0.25295 0.17502 -0.25885 0.18612 C -0.26198 0.19884 -0.26094 0.19953 -0.2684 0.20947 " pathEditMode="relative" ptsTypes="fffffffffffffA">
                                      <p:cBhvr>
                                        <p:cTn id="26" dur="2000" fill="hold"/>
                                        <p:tgtEl>
                                          <p:spTgt spid="55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347 C -0.0026 -0.00902 -0.00295 -0.01526 -0.00486 -0.02035 C -0.00677 -0.02543 -0.01441 -0.03167 -0.01754 -0.03514 C -0.03438 -0.05456 -0.06927 -0.06127 -0.09045 -0.06474 C -0.19549 -0.0615 -0.13142 -0.06844 -0.16823 -0.05618 C -0.17639 -0.04601 -0.1882 -0.04069 -0.19531 -0.02867 C -0.19913 -0.02219 -0.20035 -0.01456 -0.2033 -0.00763 C -0.20885 0.00509 -0.21354 0.01688 -0.21754 0.03052 C -0.22135 0.04347 -0.22292 0.05688 -0.22865 0.06844 C -0.23142 0.07977 -0.23316 0.09041 -0.2382 0.10012 C -0.23958 0.10798 -0.2401 0.1163 -0.24288 0.12347 C -0.25035 0.14335 -0.24097 0.10983 -0.24931 0.14243 C -0.2526 0.15538 -0.25451 0.17156 -0.26042 0.18266 C -0.26354 0.19538 -0.2625 0.19607 -0.26997 0.20601 " pathEditMode="relative" rAng="0" ptsTypes="fffffffffffffA">
                                      <p:cBhvr>
                                        <p:cTn id="30" dur="20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20" y="7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it-IT" altLang="it-IT" smtClean="0"/>
          </a:p>
        </p:txBody>
      </p:sp>
      <p:pic>
        <p:nvPicPr>
          <p:cNvPr id="59395" name="Picture 4" descr="fiori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93" y="1515082"/>
            <a:ext cx="5688013" cy="426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1379476" y="260350"/>
            <a:ext cx="9433048" cy="10741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rgbClr val="F9D1A5"/>
                </a:solidFill>
                <a:latin typeface="Arial" panose="020B0604020202020204" pitchFamily="34" charset="0"/>
              </a:rPr>
              <a:t>“ I fiori sono il non lasciar sfuggire alcun piccolo sacrificio, </a:t>
            </a:r>
            <a:r>
              <a:rPr lang="it-IT" altLang="it-IT" sz="2200" dirty="0" smtClean="0">
                <a:solidFill>
                  <a:srgbClr val="F9D1A5"/>
                </a:solidFill>
                <a:latin typeface="Arial" panose="020B0604020202020204" pitchFamily="34" charset="0"/>
              </a:rPr>
              <a:t>alcuna </a:t>
            </a:r>
            <a:r>
              <a:rPr lang="it-IT" altLang="it-IT" sz="2200" dirty="0">
                <a:solidFill>
                  <a:srgbClr val="F9D1A5"/>
                </a:solidFill>
                <a:latin typeface="Arial" panose="020B0604020202020204" pitchFamily="34" charset="0"/>
              </a:rPr>
              <a:t>premura, alcuna parola, e profittare di tutte le cose piccole, e farlo per amore …”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idx="1"/>
          </p:nvPr>
        </p:nvSpPr>
        <p:spPr>
          <a:xfrm>
            <a:off x="152400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it-IT" altLang="it-IT" dirty="0" smtClean="0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3863975" y="692150"/>
            <a:ext cx="4319588" cy="1008063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pic>
        <p:nvPicPr>
          <p:cNvPr id="60420" name="Picture 4" descr="sfondi11da6_86_sfondi_memic_net[1][1]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" r="904"/>
          <a:stretch/>
        </p:blipFill>
        <p:spPr bwMode="auto">
          <a:xfrm>
            <a:off x="2171784" y="503840"/>
            <a:ext cx="7848432" cy="585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2639219" y="548680"/>
            <a:ext cx="6913562" cy="9048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</a:rPr>
              <a:t>“Senza mostrarsi, senza udire la sua voce, </a:t>
            </a:r>
            <a:endParaRPr lang="it-IT" altLang="it-IT" sz="2400" dirty="0" smtClean="0">
              <a:solidFill>
                <a:srgbClr val="F9D1A5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400" dirty="0" smtClean="0">
                <a:solidFill>
                  <a:srgbClr val="F9D1A5"/>
                </a:solidFill>
                <a:latin typeface="Arial" panose="020B0604020202020204" pitchFamily="34" charset="0"/>
              </a:rPr>
              <a:t>Gesù </a:t>
            </a:r>
            <a:r>
              <a:rPr lang="it-IT" altLang="it-IT" sz="2400" dirty="0">
                <a:solidFill>
                  <a:srgbClr val="F9D1A5"/>
                </a:solidFill>
                <a:latin typeface="Arial" panose="020B0604020202020204" pitchFamily="34" charset="0"/>
              </a:rPr>
              <a:t>m'istruisce nell'intimo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3000">
              <a:srgbClr val="203864"/>
            </a:gs>
            <a:gs pos="100000">
              <a:srgbClr val="CEE1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07369" y="1034207"/>
            <a:ext cx="11377263" cy="4789586"/>
          </a:xfr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it-IT" altLang="it-IT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decreto “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Perfectae</a:t>
            </a:r>
            <a:r>
              <a:rPr lang="it-IT" altLang="it-IT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Caritatis</a:t>
            </a:r>
            <a:r>
              <a:rPr lang="it-IT" altLang="it-IT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il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</a:t>
            </a:r>
            <a:r>
              <a:rPr lang="it-IT" altLang="it-IT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Vaticano II afferma che gli istituti contemplativi (di clausura) conservano anche oggi una funzione pienamente valida nella Chiesa;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“offrono a Dio un eccellente sacrificio di lode”, onorano il Popolo di Dio con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“frutti abbondantissimi di santità”,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“lo edificano con l’esempio”,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“lo dilatano con una misteriosa fecondità apostolica” (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it-IT" altLang="it-IT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altLang="it-IT" sz="24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Perfectae</a:t>
            </a:r>
            <a:r>
              <a:rPr lang="it-IT" altLang="it-IT" sz="24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Caritatis</a:t>
            </a:r>
            <a:r>
              <a:rPr lang="it-IT" altLang="it-IT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7). </a:t>
            </a:r>
          </a:p>
          <a:p>
            <a:endParaRPr lang="it-IT" altLang="it-IT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it-IT" altLang="it-IT" smtClean="0"/>
          </a:p>
        </p:txBody>
      </p:sp>
      <p:pic>
        <p:nvPicPr>
          <p:cNvPr id="61443" name="Picture 4" descr="getmedia 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60350"/>
            <a:ext cx="5580062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9D1A5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4943475" y="4652963"/>
            <a:ext cx="5148263" cy="164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200">
                <a:solidFill>
                  <a:srgbClr val="F9D1A5"/>
                </a:solidFill>
                <a:latin typeface="Arial" panose="020B0604020202020204" pitchFamily="34" charset="0"/>
              </a:rPr>
              <a:t>“Esistono davvero anime senza fede, 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200">
                <a:solidFill>
                  <a:srgbClr val="F9D1A5"/>
                </a:solidFill>
                <a:latin typeface="Arial" panose="020B0604020202020204" pitchFamily="34" charset="0"/>
              </a:rPr>
              <a:t>le quali per l'abuso delle grazie 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200">
                <a:solidFill>
                  <a:srgbClr val="F9D1A5"/>
                </a:solidFill>
                <a:latin typeface="Arial" panose="020B0604020202020204" pitchFamily="34" charset="0"/>
              </a:rPr>
              <a:t>hanno perduto questo tesoro immenso, 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200">
                <a:solidFill>
                  <a:srgbClr val="F9D1A5"/>
                </a:solidFill>
                <a:latin typeface="Arial" panose="020B0604020202020204" pitchFamily="34" charset="0"/>
              </a:rPr>
              <a:t>sorgente delle sole gioie pure e vere….”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idx="1"/>
          </p:nvPr>
        </p:nvSpPr>
        <p:spPr>
          <a:xfrm>
            <a:off x="152400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it-IT" altLang="it-IT" dirty="0" smtClean="0"/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3863975" y="692150"/>
            <a:ext cx="4319588" cy="1008063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pic>
        <p:nvPicPr>
          <p:cNvPr id="62468" name="Picture 4" descr="tramonto   203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89067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3143250" y="5661025"/>
            <a:ext cx="604837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400">
                <a:solidFill>
                  <a:srgbClr val="F9D1A5"/>
                </a:solidFill>
                <a:latin typeface="Arial" panose="020B0604020202020204" pitchFamily="34" charset="0"/>
              </a:rPr>
              <a:t>Com'è dolce pensare che navighiamo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400">
                <a:solidFill>
                  <a:srgbClr val="F9D1A5"/>
                </a:solidFill>
                <a:latin typeface="Arial" panose="020B0604020202020204" pitchFamily="34" charset="0"/>
              </a:rPr>
              <a:t>verso l'eterna riva..."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idx="1"/>
          </p:nvPr>
        </p:nvSpPr>
        <p:spPr>
          <a:xfrm>
            <a:off x="152400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it-IT" altLang="it-IT" smtClean="0"/>
          </a:p>
        </p:txBody>
      </p:sp>
      <p:sp>
        <p:nvSpPr>
          <p:cNvPr id="63491" name="Rectangle 4"/>
          <p:cNvSpPr>
            <a:spLocks noChangeArrowheads="1"/>
          </p:cNvSpPr>
          <p:nvPr/>
        </p:nvSpPr>
        <p:spPr bwMode="auto">
          <a:xfrm>
            <a:off x="3287713" y="6092825"/>
            <a:ext cx="5761037" cy="4048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63492" name="Rectangle 5"/>
          <p:cNvSpPr>
            <a:spLocks noChangeArrowheads="1"/>
          </p:cNvSpPr>
          <p:nvPr/>
        </p:nvSpPr>
        <p:spPr bwMode="auto">
          <a:xfrm>
            <a:off x="3792538" y="549275"/>
            <a:ext cx="4967287" cy="55435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pic>
        <p:nvPicPr>
          <p:cNvPr id="53254" name="Picture 6" descr="mani-vuo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4078288"/>
            <a:ext cx="41783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 descr="- Globo_terraqueo_++ 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4073525"/>
            <a:ext cx="19335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8" descr="01 g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2276475"/>
            <a:ext cx="1143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Rectangle 9"/>
          <p:cNvSpPr>
            <a:spLocks noChangeArrowheads="1"/>
          </p:cNvSpPr>
          <p:nvPr/>
        </p:nvSpPr>
        <p:spPr bwMode="auto">
          <a:xfrm>
            <a:off x="1847850" y="115888"/>
            <a:ext cx="8604250" cy="13477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400">
                <a:solidFill>
                  <a:srgbClr val="F9D1A5"/>
                </a:solidFill>
                <a:latin typeface="Arial" panose="020B0604020202020204" pitchFamily="34" charset="0"/>
              </a:rPr>
              <a:t>Teresa rimane una suora chiusa in convento, 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400">
                <a:solidFill>
                  <a:srgbClr val="F9D1A5"/>
                </a:solidFill>
                <a:latin typeface="Arial" panose="020B0604020202020204" pitchFamily="34" charset="0"/>
              </a:rPr>
              <a:t>con aspirazioni missionarie in tutti e cinque i continenti. 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400">
                <a:solidFill>
                  <a:srgbClr val="F9D1A5"/>
                </a:solidFill>
                <a:latin typeface="Arial" panose="020B0604020202020204" pitchFamily="34" charset="0"/>
              </a:rPr>
              <a:t>Aspira ad un martirio multiplo per appagare il suo desiderio.</a:t>
            </a:r>
            <a:r>
              <a:rPr lang="it-IT" altLang="it-IT" sz="2200">
                <a:solidFill>
                  <a:srgbClr val="F9D1A5"/>
                </a:solidFill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32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idx="1"/>
          </p:nvPr>
        </p:nvSpPr>
        <p:spPr>
          <a:xfrm>
            <a:off x="1524000" y="0"/>
            <a:ext cx="9144000" cy="6858000"/>
          </a:xfrm>
          <a:noFill/>
        </p:spPr>
        <p:txBody>
          <a:bodyPr/>
          <a:lstStyle/>
          <a:p>
            <a:endParaRPr lang="it-IT" altLang="it-IT" dirty="0" smtClean="0"/>
          </a:p>
        </p:txBody>
      </p:sp>
      <p:pic>
        <p:nvPicPr>
          <p:cNvPr id="64515" name="Picture 3" descr="+ cascata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06400"/>
            <a:ext cx="8637588" cy="6478588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2639219" y="548680"/>
            <a:ext cx="6913562" cy="904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400">
                <a:solidFill>
                  <a:srgbClr val="F9D1A5"/>
                </a:solidFill>
                <a:latin typeface="Arial" panose="020B0604020202020204" pitchFamily="34" charset="0"/>
              </a:rPr>
              <a:t>“Amare Gesù è farlo  amare”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400">
                <a:solidFill>
                  <a:srgbClr val="F9D1A5"/>
                </a:solidFill>
                <a:latin typeface="Arial" panose="020B0604020202020204" pitchFamily="34" charset="0"/>
              </a:rPr>
              <a:t>è un percorso  difficile e non privo di rischi…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299356" y="418356"/>
            <a:ext cx="11593288" cy="6021288"/>
          </a:xfrm>
          <a:solidFill>
            <a:schemeClr val="tx1"/>
          </a:solidFill>
        </p:spPr>
        <p:txBody>
          <a:bodyPr/>
          <a:lstStyle/>
          <a:p>
            <a:pPr marL="0" indent="0" algn="ctr">
              <a:buNone/>
            </a:pPr>
            <a:r>
              <a:rPr lang="it-IT" altLang="it-IT" sz="4400" b="1" dirty="0" smtClean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Testamento</a:t>
            </a:r>
          </a:p>
          <a:p>
            <a:pPr lvl="1">
              <a:lnSpc>
                <a:spcPct val="150000"/>
              </a:lnSpc>
              <a:buFontTx/>
              <a:buNone/>
            </a:pPr>
            <a:r>
              <a:rPr lang="it-IT" altLang="it-IT" dirty="0" smtClean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Sento che sto per entrare nel riposo [...]. </a:t>
            </a:r>
          </a:p>
          <a:p>
            <a:pPr lvl="1">
              <a:lnSpc>
                <a:spcPct val="150000"/>
              </a:lnSpc>
              <a:buFontTx/>
              <a:buNone/>
            </a:pPr>
            <a:r>
              <a:rPr lang="it-IT" altLang="it-IT" dirty="0" smtClean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sento soprattutto che sta per cominciare la mia missione, </a:t>
            </a:r>
            <a:r>
              <a:rPr lang="it-IT" altLang="it-IT" dirty="0" smtClean="0">
                <a:solidFill>
                  <a:srgbClr val="DB7A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mia missione è di fare amare il buon Dio come l'amo io, di comunicare la mia piccola via alle anime. </a:t>
            </a:r>
          </a:p>
          <a:p>
            <a:pPr lvl="1">
              <a:lnSpc>
                <a:spcPct val="150000"/>
              </a:lnSpc>
              <a:buFontTx/>
              <a:buNone/>
            </a:pPr>
            <a:r>
              <a:rPr lang="it-IT" altLang="it-IT" dirty="0" smtClean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il buon Dio esaudirà i miei desideri, il mio cielo scorrerà sulla terra sino alla fine del mondo. </a:t>
            </a:r>
          </a:p>
          <a:p>
            <a:pPr lvl="1">
              <a:lnSpc>
                <a:spcPct val="150000"/>
              </a:lnSpc>
              <a:buFontTx/>
              <a:buNone/>
            </a:pPr>
            <a:r>
              <a:rPr lang="it-IT" altLang="it-IT" dirty="0" smtClean="0">
                <a:solidFill>
                  <a:srgbClr val="DB7A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Sì, voglio passare il mio cielo e fare del bene sulla terra. </a:t>
            </a:r>
          </a:p>
          <a:p>
            <a:pPr lvl="1">
              <a:lnSpc>
                <a:spcPct val="150000"/>
              </a:lnSpc>
              <a:buFontTx/>
              <a:buNone/>
            </a:pPr>
            <a:r>
              <a:rPr lang="it-IT" altLang="it-IT" dirty="0" smtClean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Ciò non è impossibile, perché gli Angeli, pur restando immersi nella visione beatifica, vegliano su di noi. </a:t>
            </a:r>
          </a:p>
        </p:txBody>
      </p:sp>
    </p:spTree>
    <p:extLst>
      <p:ext uri="{BB962C8B-B14F-4D97-AF65-F5344CB8AC3E}">
        <p14:creationId xmlns:p14="http://schemas.microsoft.com/office/powerpoint/2010/main" val="379272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299356" y="0"/>
            <a:ext cx="11593288" cy="6858000"/>
          </a:xfrm>
          <a:solidFill>
            <a:schemeClr val="tx1"/>
          </a:solidFill>
        </p:spPr>
        <p:txBody>
          <a:bodyPr/>
          <a:lstStyle/>
          <a:p>
            <a:pPr lvl="1">
              <a:lnSpc>
                <a:spcPct val="150000"/>
              </a:lnSpc>
              <a:buFontTx/>
              <a:buNone/>
            </a:pPr>
            <a:endParaRPr lang="it-IT" altLang="it-IT" sz="2800" b="1" dirty="0" smtClean="0">
              <a:solidFill>
                <a:srgbClr val="DB7A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Tx/>
              <a:buNone/>
            </a:pPr>
            <a:endParaRPr lang="it-IT" altLang="it-IT" sz="2800" b="1" dirty="0">
              <a:solidFill>
                <a:srgbClr val="DB7A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Tx/>
              <a:buNone/>
            </a:pPr>
            <a:endParaRPr lang="it-IT" altLang="it-IT" sz="2800" b="1" dirty="0" smtClean="0">
              <a:solidFill>
                <a:srgbClr val="DB7A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Tx/>
              <a:buNone/>
            </a:pPr>
            <a:r>
              <a:rPr lang="it-IT" altLang="it-IT" sz="4800" b="1" dirty="0" smtClean="0">
                <a:solidFill>
                  <a:srgbClr val="DB7A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potrò godere del riposo </a:t>
            </a:r>
          </a:p>
          <a:p>
            <a:pPr lvl="1">
              <a:lnSpc>
                <a:spcPct val="150000"/>
              </a:lnSpc>
              <a:buFontTx/>
              <a:buNone/>
            </a:pPr>
            <a:r>
              <a:rPr lang="it-IT" altLang="it-IT" sz="4800" b="1" dirty="0" smtClean="0">
                <a:solidFill>
                  <a:srgbClr val="DB7A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finché ci saranno anime da salvare.</a:t>
            </a:r>
            <a:r>
              <a:rPr lang="it-IT" altLang="it-IT" sz="4800" b="1" dirty="0" smtClean="0">
                <a:solidFill>
                  <a:srgbClr val="F9D1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3000">
              <a:srgbClr val="203864"/>
            </a:gs>
            <a:gs pos="100000">
              <a:srgbClr val="CEE1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4450"/>
            <a:ext cx="8229600" cy="574675"/>
          </a:xfrm>
        </p:spPr>
        <p:txBody>
          <a:bodyPr/>
          <a:lstStyle/>
          <a:p>
            <a:r>
              <a:rPr lang="it-IT" altLang="it-IT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Orario tipico di un convento di clausura...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199332" y="576263"/>
            <a:ext cx="9793336" cy="6021387"/>
          </a:xfr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giornata inizia solitamente appena è l'</a:t>
            </a:r>
            <a:r>
              <a:rPr lang="it-IT" altLang="it-IT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</a:t>
            </a: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fontAlgn="auto">
              <a:spcAft>
                <a:spcPts val="0"/>
              </a:spcAft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 </a:t>
            </a:r>
            <a:r>
              <a:rPr lang="it-IT" altLang="it-IT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5:15 </a:t>
            </a: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Ufficio delle Letture – preghiera delle Lodi </a:t>
            </a:r>
          </a:p>
          <a:p>
            <a:pPr fontAlgn="auto">
              <a:spcAft>
                <a:spcPts val="0"/>
              </a:spcAft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 </a:t>
            </a:r>
            <a:r>
              <a:rPr lang="it-IT" altLang="it-IT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6:30 Silenzio </a:t>
            </a: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la</a:t>
            </a:r>
            <a:r>
              <a:rPr lang="it-IT" altLang="it-IT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Meditazione spirituale</a:t>
            </a:r>
          </a:p>
          <a:p>
            <a:pPr fontAlgn="auto">
              <a:spcAft>
                <a:spcPts val="0"/>
              </a:spcAft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 </a:t>
            </a:r>
            <a:r>
              <a:rPr lang="it-IT" altLang="it-IT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7:30 Santa Messa</a:t>
            </a:r>
          </a:p>
          <a:p>
            <a:pPr fontAlgn="auto">
              <a:spcAft>
                <a:spcPts val="0"/>
              </a:spcAft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 </a:t>
            </a:r>
            <a:r>
              <a:rPr lang="it-IT" altLang="it-IT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8:15 </a:t>
            </a: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preghiera </a:t>
            </a:r>
            <a:r>
              <a:rPr lang="it-IT" altLang="it-IT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dell’Ora Terza</a:t>
            </a:r>
            <a:endParaRPr lang="it-IT" altLang="it-IT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(dalle 5:15 alle 8:30 attività contemplativa  poi lavoro nelle varie attività monastiche)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it-IT" altLang="it-IT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 </a:t>
            </a:r>
            <a:r>
              <a:rPr lang="it-IT" altLang="it-IT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11:35 </a:t>
            </a: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preghiera </a:t>
            </a:r>
            <a:r>
              <a:rPr lang="it-IT" altLang="it-IT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dell’Ora Sesta</a:t>
            </a: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 breve sosta per pranzo e lavoro nelle varie attività monastiche </a:t>
            </a:r>
          </a:p>
          <a:p>
            <a:pPr fontAlgn="auto">
              <a:spcAft>
                <a:spcPts val="0"/>
              </a:spcAft>
              <a:defRPr/>
            </a:pPr>
            <a:endParaRPr lang="it-IT" altLang="it-IT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 </a:t>
            </a:r>
            <a:r>
              <a:rPr lang="it-IT" altLang="it-IT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15:00 </a:t>
            </a: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preghiera </a:t>
            </a:r>
            <a:r>
              <a:rPr lang="it-IT" altLang="it-IT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dell’Ora Nona</a:t>
            </a: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Rosario e lavoro nelle varie attività monastiche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it-IT" altLang="it-IT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 </a:t>
            </a:r>
            <a:r>
              <a:rPr lang="it-IT" altLang="it-IT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18:00 </a:t>
            </a: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preghiera del Vespro</a:t>
            </a:r>
          </a:p>
          <a:p>
            <a:pPr fontAlgn="auto">
              <a:spcAft>
                <a:spcPts val="0"/>
              </a:spcAft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 </a:t>
            </a:r>
            <a:r>
              <a:rPr lang="it-IT" altLang="it-IT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18:30 </a:t>
            </a: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Meditazione spirituale    - cena</a:t>
            </a:r>
          </a:p>
          <a:p>
            <a:pPr fontAlgn="auto">
              <a:spcAft>
                <a:spcPts val="0"/>
              </a:spcAft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Ore </a:t>
            </a:r>
            <a:r>
              <a:rPr lang="it-IT" altLang="it-IT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21:00 </a:t>
            </a: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preghiera </a:t>
            </a:r>
            <a:r>
              <a:rPr lang="it-IT" altLang="it-IT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 Compieta</a:t>
            </a: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giorno si chiude nella pace serena della </a:t>
            </a:r>
            <a:r>
              <a:rPr lang="it-IT" altLang="it-IT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notte</a:t>
            </a: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che pure appartiene a Dio.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giornate sono spesso accompagnate anche da digiuni, penitenze, esercitazione al canto di lode. </a:t>
            </a: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it-IT" altLang="it-IT" sz="18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Offrono tutta la vita all’umanità  e a DIO nel servizio della preghiera.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1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17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3000">
              <a:srgbClr val="203864"/>
            </a:gs>
            <a:gs pos="100000">
              <a:srgbClr val="CEE1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idx="1"/>
          </p:nvPr>
        </p:nvSpPr>
        <p:spPr>
          <a:xfrm>
            <a:off x="1181454" y="944842"/>
            <a:ext cx="9829092" cy="4968317"/>
          </a:xfr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it-IT" altLang="it-IT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 non si prega si lavora nelle varie attività monastiche e si riposa.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giornata è solitamente scandita in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altLang="it-IT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ore </a:t>
            </a:r>
            <a:r>
              <a:rPr lang="it-IT" altLang="it-IT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profonda </a:t>
            </a:r>
            <a:r>
              <a:rPr lang="it-IT" altLang="it-IT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preghiera </a:t>
            </a:r>
            <a:r>
              <a:rPr lang="it-IT" altLang="it-IT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contemplativa,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altLang="it-IT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ore </a:t>
            </a:r>
            <a:r>
              <a:rPr lang="it-IT" altLang="it-IT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altLang="it-IT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attività lavoro </a:t>
            </a:r>
            <a:r>
              <a:rPr lang="it-IT" altLang="it-IT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conventuale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altLang="it-IT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ore </a:t>
            </a:r>
            <a:r>
              <a:rPr lang="it-IT" altLang="it-IT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altLang="it-IT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riposo </a:t>
            </a:r>
            <a:r>
              <a:rPr lang="it-IT" altLang="it-IT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“ricreazione”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certos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7" b="3900"/>
          <a:stretch/>
        </p:blipFill>
        <p:spPr bwMode="auto">
          <a:xfrm>
            <a:off x="2180362" y="909000"/>
            <a:ext cx="7831277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4327525" y="116632"/>
            <a:ext cx="353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3600" dirty="0">
                <a:solidFill>
                  <a:srgbClr val="F9D1A5"/>
                </a:solidFill>
                <a:latin typeface="Arial" panose="020B0604020202020204" pitchFamily="34" charset="0"/>
              </a:rPr>
              <a:t>Certosa di Pavia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14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765175"/>
            <a:ext cx="7916863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539</TotalTime>
  <Words>1754</Words>
  <Application>Microsoft Office PowerPoint</Application>
  <PresentationFormat>Widescreen</PresentationFormat>
  <Paragraphs>207</Paragraphs>
  <Slides>55</Slides>
  <Notes>8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62" baseType="lpstr">
      <vt:lpstr>Arial</vt:lpstr>
      <vt:lpstr>Calibri</vt:lpstr>
      <vt:lpstr>Calibri Light</vt:lpstr>
      <vt:lpstr>Calligraph421 BT</vt:lpstr>
      <vt:lpstr>Comic Sans MS</vt:lpstr>
      <vt:lpstr>Tahoma</vt:lpstr>
      <vt:lpstr>Struttura predefinita</vt:lpstr>
      <vt:lpstr>Monachesimo di clausura   Teresa di Lisieux  (o Santa Teresa del Bambin Gesù) </vt:lpstr>
      <vt:lpstr>Monastero di clausura</vt:lpstr>
      <vt:lpstr>Presentazione standard di PowerPoint</vt:lpstr>
      <vt:lpstr>Presentazione standard di PowerPoint</vt:lpstr>
      <vt:lpstr>Presentazione standard di PowerPoint</vt:lpstr>
      <vt:lpstr>Orario tipico di un convento di clausura...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Monastero di clausura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Monachesimo di clausura   e Teresa di Lisieux  (o Santa Teresa del Bambin Gesù)</dc:title>
  <dc:creator>io</dc:creator>
  <cp:lastModifiedBy>PC Claudio</cp:lastModifiedBy>
  <cp:revision>27</cp:revision>
  <dcterms:created xsi:type="dcterms:W3CDTF">2010-03-16T18:48:29Z</dcterms:created>
  <dcterms:modified xsi:type="dcterms:W3CDTF">2021-03-17T14:15:25Z</dcterms:modified>
</cp:coreProperties>
</file>